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691813" cy="7559675"/>
  <p:notesSz cx="6797675" cy="9872663"/>
  <p:defaultTextStyle>
    <a:defPPr>
      <a:defRPr lang="en-GB"/>
    </a:defPPr>
    <a:lvl1pPr algn="ctr" defTabSz="449263" rtl="0" eaLnBrk="0" fontAlgn="base" hangingPunct="0">
      <a:lnSpc>
        <a:spcPct val="6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000" kern="1200">
        <a:solidFill>
          <a:schemeClr val="bg1"/>
        </a:solidFill>
        <a:latin typeface="Times New Roman" pitchFamily="18" charset="0"/>
        <a:ea typeface="SimSun" pitchFamily="2" charset="-122"/>
        <a:cs typeface="+mn-cs"/>
      </a:defRPr>
    </a:lvl1pPr>
    <a:lvl2pPr marL="742950" indent="-285750" algn="ctr" defTabSz="449263" rtl="0" eaLnBrk="0" fontAlgn="base" hangingPunct="0">
      <a:lnSpc>
        <a:spcPct val="6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000" kern="1200">
        <a:solidFill>
          <a:schemeClr val="bg1"/>
        </a:solidFill>
        <a:latin typeface="Times New Roman" pitchFamily="18" charset="0"/>
        <a:ea typeface="SimSun" pitchFamily="2" charset="-122"/>
        <a:cs typeface="+mn-cs"/>
      </a:defRPr>
    </a:lvl2pPr>
    <a:lvl3pPr marL="1143000" indent="-228600" algn="ctr" defTabSz="449263" rtl="0" eaLnBrk="0" fontAlgn="base" hangingPunct="0">
      <a:lnSpc>
        <a:spcPct val="6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000" kern="1200">
        <a:solidFill>
          <a:schemeClr val="bg1"/>
        </a:solidFill>
        <a:latin typeface="Times New Roman" pitchFamily="18" charset="0"/>
        <a:ea typeface="SimSun" pitchFamily="2" charset="-122"/>
        <a:cs typeface="+mn-cs"/>
      </a:defRPr>
    </a:lvl3pPr>
    <a:lvl4pPr marL="1600200" indent="-228600" algn="ctr" defTabSz="449263" rtl="0" eaLnBrk="0" fontAlgn="base" hangingPunct="0">
      <a:lnSpc>
        <a:spcPct val="6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000" kern="1200">
        <a:solidFill>
          <a:schemeClr val="bg1"/>
        </a:solidFill>
        <a:latin typeface="Times New Roman" pitchFamily="18" charset="0"/>
        <a:ea typeface="SimSun" pitchFamily="2" charset="-122"/>
        <a:cs typeface="+mn-cs"/>
      </a:defRPr>
    </a:lvl4pPr>
    <a:lvl5pPr marL="2057400" indent="-228600" algn="ctr" defTabSz="449263" rtl="0" eaLnBrk="0" fontAlgn="base" hangingPunct="0">
      <a:lnSpc>
        <a:spcPct val="6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000" kern="1200">
        <a:solidFill>
          <a:schemeClr val="bg1"/>
        </a:solidFill>
        <a:latin typeface="Times New Roman" pitchFamily="18" charset="0"/>
        <a:ea typeface="SimSun" pitchFamily="2" charset="-122"/>
        <a:cs typeface="+mn-cs"/>
      </a:defRPr>
    </a:lvl5pPr>
    <a:lvl6pPr marL="2286000" algn="l" defTabSz="914400" rtl="0" eaLnBrk="1" latinLnBrk="0" hangingPunct="1">
      <a:defRPr sz="1000" kern="1200">
        <a:solidFill>
          <a:schemeClr val="bg1"/>
        </a:solidFill>
        <a:latin typeface="Times New Roman" pitchFamily="18" charset="0"/>
        <a:ea typeface="SimSun" pitchFamily="2" charset="-122"/>
        <a:cs typeface="+mn-cs"/>
      </a:defRPr>
    </a:lvl6pPr>
    <a:lvl7pPr marL="2743200" algn="l" defTabSz="914400" rtl="0" eaLnBrk="1" latinLnBrk="0" hangingPunct="1">
      <a:defRPr sz="1000" kern="1200">
        <a:solidFill>
          <a:schemeClr val="bg1"/>
        </a:solidFill>
        <a:latin typeface="Times New Roman" pitchFamily="18" charset="0"/>
        <a:ea typeface="SimSun" pitchFamily="2" charset="-122"/>
        <a:cs typeface="+mn-cs"/>
      </a:defRPr>
    </a:lvl7pPr>
    <a:lvl8pPr marL="3200400" algn="l" defTabSz="914400" rtl="0" eaLnBrk="1" latinLnBrk="0" hangingPunct="1">
      <a:defRPr sz="1000" kern="1200">
        <a:solidFill>
          <a:schemeClr val="bg1"/>
        </a:solidFill>
        <a:latin typeface="Times New Roman" pitchFamily="18" charset="0"/>
        <a:ea typeface="SimSun" pitchFamily="2" charset="-122"/>
        <a:cs typeface="+mn-cs"/>
      </a:defRPr>
    </a:lvl8pPr>
    <a:lvl9pPr marL="3657600" algn="l" defTabSz="914400" rtl="0" eaLnBrk="1" latinLnBrk="0" hangingPunct="1">
      <a:defRPr sz="1000" kern="1200">
        <a:solidFill>
          <a:schemeClr val="bg1"/>
        </a:solidFill>
        <a:latin typeface="Times New Roman" pitchFamily="18" charset="0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EAEA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214" d="100"/>
          <a:sy n="214" d="100"/>
        </p:scale>
        <p:origin x="-102" y="37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64"/>
        <p:guide pos="216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 cap="sq">
            <a:noFill/>
            <a:miter lim="800000"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075" name="AutoShape 2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076" name="AutoShape 3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077" name="AutoShape 4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078" name="AutoShape 5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079" name="AutoShape 6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080" name="AutoShape 7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081" name="AutoShape 8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082" name="AutoShape 9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083" name="AutoShape 10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084" name="AutoShape 11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085" name="AutoShape 12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086" name="AutoShape 13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087" name="AutoShape 14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088" name="AutoShape 15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089" name="AutoShape 16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090" name="AutoShape 17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091" name="AutoShape 18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092" name="AutoShape 19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093" name="AutoShape 20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094" name="AutoShape 21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095" name="AutoShape 22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096" name="AutoShape 23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097" name="AutoShape 24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098" name="AutoShape 25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099" name="AutoShape 26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100" name="AutoShape 27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101" name="AutoShape 28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102" name="AutoShape 29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103" name="AutoShape 30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104" name="AutoShape 31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105" name="AutoShape 32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106" name="AutoShape 33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107" name="AutoShape 34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108" name="AutoShape 35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109" name="AutoShape 36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110" name="AutoShape 37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111" name="AutoShape 38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112" name="AutoShape 39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113" name="AutoShape 40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114" name="AutoShape 41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115" name="AutoShape 42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116" name="AutoShape 43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117" name="AutoShape 44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118" name="AutoShape 45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119" name="AutoShape 46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120" name="AutoShape 47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121" name="AutoShape 48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122" name="AutoShape 49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123" name="AutoShape 50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124" name="AutoShape 51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125" name="AutoShape 52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126" name="AutoShape 53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127" name="AutoShape 54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128" name="AutoShape 55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129" name="AutoShape 56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130" name="AutoShape 57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131" name="AutoShape 58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132" name="AutoShape 59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133" name="AutoShape 60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134" name="AutoShape 61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135" name="AutoShape 62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136" name="AutoShape 63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137" name="AutoShape 64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138" name="AutoShape 65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139" name="AutoShape 66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140" name="AutoShape 67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141" name="AutoShape 68"/>
          <p:cNvSpPr>
            <a:spLocks noChangeArrowheads="1"/>
          </p:cNvSpPr>
          <p:nvPr/>
        </p:nvSpPr>
        <p:spPr bwMode="auto">
          <a:xfrm>
            <a:off x="0" y="0"/>
            <a:ext cx="679767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  <p:sp>
        <p:nvSpPr>
          <p:cNvPr id="3142" name="Rectangle 69"/>
          <p:cNvSpPr>
            <a:spLocks noGrp="1" noChangeArrowheads="1"/>
          </p:cNvSpPr>
          <p:nvPr>
            <p:ph type="sldImg"/>
          </p:nvPr>
        </p:nvSpPr>
        <p:spPr bwMode="auto">
          <a:xfrm>
            <a:off x="-14708188" y="-11736388"/>
            <a:ext cx="17506951" cy="123793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118" name="Rectangle 70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689475"/>
            <a:ext cx="5329238" cy="433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altLang="ru-RU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781050" y="749300"/>
            <a:ext cx="5235575" cy="37020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679450" y="4689475"/>
            <a:ext cx="5432425" cy="4437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1449" tIns="45725" rIns="91449" bIns="45725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1688" y="2347913"/>
            <a:ext cx="9088437" cy="1620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3375" y="4283075"/>
            <a:ext cx="7485063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A29A2-EB5E-4E5F-BEF6-D9209E0406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7E386-0731-4DD1-ACA5-552BBF38A69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85050" y="889000"/>
            <a:ext cx="2090738" cy="5449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08075" y="889000"/>
            <a:ext cx="6124575" cy="5449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4CDF4-2341-4C81-8B55-1EE4A2A1ED3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FAB72-FB9D-427E-A7E7-2B382B1E7F5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550" y="4857750"/>
            <a:ext cx="90884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550" y="3203575"/>
            <a:ext cx="90884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61540-F131-4789-9791-76E20C5195A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08075" y="2387600"/>
            <a:ext cx="4106863" cy="3951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67338" y="2387600"/>
            <a:ext cx="4108450" cy="3951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083931-B210-4925-986C-8ECCAA90F42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1837" cy="125888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0838" y="1692275"/>
            <a:ext cx="4725987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0838" y="2397125"/>
            <a:ext cx="4725987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E4800-8D8D-4436-9298-57F74B5F923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60CD37-2D84-4E77-BDB3-DA4127716F8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E1FBDA-1176-4AC4-93AE-3B0BE1E093D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79888" y="301625"/>
            <a:ext cx="5976937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988" y="1581150"/>
            <a:ext cx="35179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86FC1-DA4A-40DA-92AF-DF27E07B63D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500" y="5291138"/>
            <a:ext cx="6415088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500" y="674688"/>
            <a:ext cx="6415088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500" y="5916613"/>
            <a:ext cx="6415088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92A52-5F7E-4867-8B4B-3350ACE9E70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108075" y="889000"/>
            <a:ext cx="8367713" cy="1312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текста заголовка щёлкните мышью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08075" y="2387600"/>
            <a:ext cx="8367713" cy="3951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структуры щёлкните мышью</a:t>
            </a:r>
          </a:p>
          <a:p>
            <a:pPr lvl="1"/>
            <a:r>
              <a:rPr lang="en-GB" altLang="ru-RU" smtClean="0"/>
              <a:t>Второй уровень структуры</a:t>
            </a:r>
          </a:p>
          <a:p>
            <a:pPr lvl="2"/>
            <a:r>
              <a:rPr lang="en-GB" altLang="ru-RU" smtClean="0"/>
              <a:t>Третий уровень структуры</a:t>
            </a:r>
          </a:p>
          <a:p>
            <a:pPr lvl="3"/>
            <a:r>
              <a:rPr lang="en-GB" altLang="ru-RU" smtClean="0"/>
              <a:t>Четвёртый уровень структуры</a:t>
            </a:r>
          </a:p>
          <a:p>
            <a:pPr lvl="4"/>
            <a:r>
              <a:rPr lang="en-GB" altLang="ru-RU" smtClean="0"/>
              <a:t>Пятый уровень структуры</a:t>
            </a:r>
          </a:p>
          <a:p>
            <a:pPr lvl="4"/>
            <a:r>
              <a:rPr lang="en-GB" altLang="ru-RU" smtClean="0"/>
              <a:t>Шестой уровень структуры</a:t>
            </a:r>
          </a:p>
          <a:p>
            <a:pPr lvl="4"/>
            <a:r>
              <a:rPr lang="en-GB" altLang="ru-RU" smtClean="0"/>
              <a:t>Седьмой уровень структуры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1108075" y="6597650"/>
            <a:ext cx="2078038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767138" y="6597650"/>
            <a:ext cx="3157537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507288" y="6597650"/>
            <a:ext cx="19685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fld id="{2359626C-9EF4-4E68-B983-8100BEEBB76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3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300">
          <a:solidFill>
            <a:srgbClr val="000000"/>
          </a:solidFill>
          <a:latin typeface="Times New Roman" pitchFamily="16" charset="0"/>
          <a:ea typeface="SimSun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300">
          <a:solidFill>
            <a:srgbClr val="000000"/>
          </a:solidFill>
          <a:latin typeface="Times New Roman" pitchFamily="16" charset="0"/>
          <a:ea typeface="SimSun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300">
          <a:solidFill>
            <a:srgbClr val="000000"/>
          </a:solidFill>
          <a:latin typeface="Times New Roman" pitchFamily="16" charset="0"/>
          <a:ea typeface="SimSun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300">
          <a:solidFill>
            <a:srgbClr val="000000"/>
          </a:solidFill>
          <a:latin typeface="Times New Roman" pitchFamily="16" charset="0"/>
          <a:ea typeface="SimSun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300">
          <a:solidFill>
            <a:srgbClr val="000000"/>
          </a:solidFill>
          <a:latin typeface="Times New Roman" pitchFamily="16" charset="0"/>
          <a:ea typeface="SimSun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300">
          <a:solidFill>
            <a:srgbClr val="000000"/>
          </a:solidFill>
          <a:latin typeface="Times New Roman" pitchFamily="16" charset="0"/>
          <a:ea typeface="SimSun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300">
          <a:solidFill>
            <a:srgbClr val="000000"/>
          </a:solidFill>
          <a:latin typeface="Times New Roman" pitchFamily="16" charset="0"/>
          <a:ea typeface="SimSun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300">
          <a:solidFill>
            <a:srgbClr val="000000"/>
          </a:solidFill>
          <a:latin typeface="Times New Roman" pitchFamily="16" charset="0"/>
          <a:ea typeface="SimSun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1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688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7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588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88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88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501650" y="3929063"/>
            <a:ext cx="1100138" cy="3556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449263" y="3886200"/>
            <a:ext cx="1101725" cy="35242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923925" y="250825"/>
            <a:ext cx="8874125" cy="258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7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1200" b="1">
                <a:solidFill>
                  <a:srgbClr val="000000"/>
                </a:solidFill>
              </a:rPr>
              <a:t>Схема</a:t>
            </a:r>
          </a:p>
          <a:p>
            <a:pPr>
              <a:lnSpc>
                <a:spcPct val="7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1200">
                <a:solidFill>
                  <a:srgbClr val="000000"/>
                </a:solidFill>
              </a:rPr>
              <a:t> Главного управления МЧС России по Курганской области </a:t>
            </a: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1601788" y="971550"/>
            <a:ext cx="1169987" cy="369888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lIns="36000" tIns="0" rIns="36000" bIns="0" anchor="ctr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800">
                <a:solidFill>
                  <a:srgbClr val="000000"/>
                </a:solidFill>
              </a:rPr>
              <a:t>Зам.нач. ГУ (по ГО и ЗН) – нач. УГО и ЗН</a:t>
            </a:r>
          </a:p>
          <a:p>
            <a:pPr>
              <a:lnSpc>
                <a:spcPct val="100000"/>
              </a:lnSpc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800">
              <a:solidFill>
                <a:srgbClr val="000000"/>
              </a:solidFill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1576388" y="1625600"/>
            <a:ext cx="1177925" cy="354013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800">
                <a:solidFill>
                  <a:srgbClr val="000000"/>
                </a:solidFill>
              </a:rPr>
              <a:t>Гражданской обороны и </a:t>
            </a:r>
          </a:p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800">
                <a:solidFill>
                  <a:srgbClr val="000000"/>
                </a:solidFill>
              </a:rPr>
              <a:t>защиты населения</a:t>
            </a:r>
          </a:p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800" b="1">
              <a:solidFill>
                <a:srgbClr val="000000"/>
              </a:solidFill>
            </a:endParaRPr>
          </a:p>
        </p:txBody>
      </p:sp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342900" y="1608138"/>
            <a:ext cx="1185863" cy="371475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70" dirty="0" smtClean="0">
                <a:solidFill>
                  <a:srgbClr val="000000"/>
                </a:solidFill>
              </a:rPr>
              <a:t>Надзорной </a:t>
            </a:r>
          </a:p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70" dirty="0" smtClean="0">
                <a:solidFill>
                  <a:srgbClr val="000000"/>
                </a:solidFill>
              </a:rPr>
              <a:t>деятельности и профилактической работы </a:t>
            </a:r>
          </a:p>
          <a:p>
            <a:pPr>
              <a:lnSpc>
                <a:spcPct val="100000"/>
              </a:lnSpc>
              <a:buClrTx/>
              <a:buFont typeface="Times New Roman" pitchFamily="16" charset="0"/>
              <a:buNone/>
              <a:defRPr/>
            </a:pPr>
            <a:endParaRPr lang="ru-RU" altLang="ru-RU" sz="700" dirty="0">
              <a:solidFill>
                <a:srgbClr val="000000"/>
              </a:solidFill>
            </a:endParaRPr>
          </a:p>
        </p:txBody>
      </p:sp>
      <p:sp>
        <p:nvSpPr>
          <p:cNvPr id="2056" name="Text Box 7"/>
          <p:cNvSpPr txBox="1">
            <a:spLocks noChangeArrowheads="1"/>
          </p:cNvSpPr>
          <p:nvPr/>
        </p:nvSpPr>
        <p:spPr bwMode="auto">
          <a:xfrm>
            <a:off x="342900" y="2124075"/>
            <a:ext cx="1185863" cy="3429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buClrTx/>
              <a:buFontTx/>
              <a:buNone/>
              <a:defRPr/>
            </a:pPr>
            <a:endParaRPr lang="ru-RU" altLang="ru-RU" sz="750" dirty="0" smtClean="0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Организации надзорных и профилактических мероприятий</a:t>
            </a:r>
          </a:p>
          <a:p>
            <a:pPr>
              <a:lnSpc>
                <a:spcPct val="100000"/>
              </a:lnSpc>
              <a:buClrTx/>
              <a:buFont typeface="Times New Roman" pitchFamily="16" charset="0"/>
              <a:buNone/>
              <a:defRPr/>
            </a:pPr>
            <a:endParaRPr lang="ru-RU" altLang="ru-RU" sz="750" dirty="0">
              <a:solidFill>
                <a:srgbClr val="000000"/>
              </a:solidFill>
            </a:endParaRP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6372225" y="1619250"/>
            <a:ext cx="1179513" cy="40005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600" dirty="0" smtClean="0">
                <a:solidFill>
                  <a:srgbClr val="000000"/>
                </a:solidFill>
              </a:rPr>
              <a:t> </a:t>
            </a:r>
            <a:r>
              <a:rPr lang="ru-RU" altLang="ru-RU" sz="750" dirty="0" smtClean="0">
                <a:solidFill>
                  <a:srgbClr val="000000"/>
                </a:solidFill>
              </a:rPr>
              <a:t>Кадровой, воспитательной работы и проф. обучения</a:t>
            </a: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8067675" y="3106738"/>
            <a:ext cx="1588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>
            <a:off x="8067675" y="3106738"/>
            <a:ext cx="1588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60" name="Text Box 8"/>
          <p:cNvSpPr txBox="1">
            <a:spLocks noChangeArrowheads="1"/>
          </p:cNvSpPr>
          <p:nvPr/>
        </p:nvSpPr>
        <p:spPr bwMode="auto">
          <a:xfrm>
            <a:off x="4049713" y="2722563"/>
            <a:ext cx="1098550" cy="344487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ts val="6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700">
                <a:solidFill>
                  <a:srgbClr val="000000"/>
                </a:solidFill>
              </a:rPr>
              <a:t>Организации контрактной работы (закупочной деятельности)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700" b="1">
              <a:solidFill>
                <a:srgbClr val="000000"/>
              </a:solidFill>
            </a:endParaRPr>
          </a:p>
        </p:txBody>
      </p:sp>
      <p:cxnSp>
        <p:nvCxnSpPr>
          <p:cNvPr id="2061" name="AutoShape 18"/>
          <p:cNvCxnSpPr>
            <a:cxnSpLocks noChangeShapeType="1"/>
          </p:cNvCxnSpPr>
          <p:nvPr/>
        </p:nvCxnSpPr>
        <p:spPr bwMode="auto">
          <a:xfrm>
            <a:off x="900113" y="258763"/>
            <a:ext cx="3175" cy="1587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</p:cxnSp>
      <p:sp>
        <p:nvSpPr>
          <p:cNvPr id="2062" name="Line 21"/>
          <p:cNvSpPr>
            <a:spLocks noChangeShapeType="1"/>
          </p:cNvSpPr>
          <p:nvPr/>
        </p:nvSpPr>
        <p:spPr bwMode="auto">
          <a:xfrm>
            <a:off x="6261100" y="7739063"/>
            <a:ext cx="1588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63" name="Line 22"/>
          <p:cNvSpPr>
            <a:spLocks noChangeShapeType="1"/>
          </p:cNvSpPr>
          <p:nvPr/>
        </p:nvSpPr>
        <p:spPr bwMode="auto">
          <a:xfrm>
            <a:off x="5172075" y="7669213"/>
            <a:ext cx="1588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64" name="Line 23"/>
          <p:cNvSpPr>
            <a:spLocks noChangeShapeType="1"/>
          </p:cNvSpPr>
          <p:nvPr/>
        </p:nvSpPr>
        <p:spPr bwMode="auto">
          <a:xfrm>
            <a:off x="9820275" y="552132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65" name="Line 24"/>
          <p:cNvSpPr>
            <a:spLocks noChangeShapeType="1"/>
          </p:cNvSpPr>
          <p:nvPr/>
        </p:nvSpPr>
        <p:spPr bwMode="auto">
          <a:xfrm>
            <a:off x="1676400" y="7243763"/>
            <a:ext cx="1588" cy="150812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66" name="Line 25"/>
          <p:cNvSpPr>
            <a:spLocks noChangeShapeType="1"/>
          </p:cNvSpPr>
          <p:nvPr/>
        </p:nvSpPr>
        <p:spPr bwMode="auto">
          <a:xfrm>
            <a:off x="1676400" y="7243763"/>
            <a:ext cx="1588" cy="150812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67" name="Line 26"/>
          <p:cNvSpPr>
            <a:spLocks noChangeShapeType="1"/>
          </p:cNvSpPr>
          <p:nvPr/>
        </p:nvSpPr>
        <p:spPr bwMode="auto">
          <a:xfrm>
            <a:off x="6537325" y="3032125"/>
            <a:ext cx="1588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68" name="Rectangle 28"/>
          <p:cNvSpPr>
            <a:spLocks noChangeArrowheads="1"/>
          </p:cNvSpPr>
          <p:nvPr/>
        </p:nvSpPr>
        <p:spPr bwMode="auto">
          <a:xfrm>
            <a:off x="947738" y="619125"/>
            <a:ext cx="998537" cy="903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078" name="Text Box 29"/>
          <p:cNvSpPr txBox="1">
            <a:spLocks noChangeArrowheads="1"/>
          </p:cNvSpPr>
          <p:nvPr/>
        </p:nvSpPr>
        <p:spPr bwMode="auto">
          <a:xfrm>
            <a:off x="2825750" y="1625600"/>
            <a:ext cx="1158875" cy="354013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Организации пожаротушения и  проведения АСР</a:t>
            </a:r>
          </a:p>
        </p:txBody>
      </p:sp>
      <p:sp>
        <p:nvSpPr>
          <p:cNvPr id="2079" name="Text Box 30"/>
          <p:cNvSpPr txBox="1">
            <a:spLocks noChangeArrowheads="1"/>
          </p:cNvSpPr>
          <p:nvPr/>
        </p:nvSpPr>
        <p:spPr bwMode="auto">
          <a:xfrm>
            <a:off x="2881313" y="2124075"/>
            <a:ext cx="1096962" cy="42545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 Организации службы пожарно-спасательных подразделений</a:t>
            </a:r>
          </a:p>
          <a:p>
            <a:pPr>
              <a:lnSpc>
                <a:spcPct val="80000"/>
              </a:lnSpc>
              <a:buClrTx/>
              <a:buFontTx/>
              <a:buNone/>
              <a:defRPr/>
            </a:pPr>
            <a:endParaRPr lang="ru-RU" altLang="ru-RU" sz="750" b="1" dirty="0" smtClean="0">
              <a:solidFill>
                <a:srgbClr val="000000"/>
              </a:solidFill>
            </a:endParaRPr>
          </a:p>
        </p:txBody>
      </p:sp>
      <p:sp>
        <p:nvSpPr>
          <p:cNvPr id="2071" name="Text Box 31"/>
          <p:cNvSpPr txBox="1">
            <a:spLocks noChangeArrowheads="1"/>
          </p:cNvSpPr>
          <p:nvPr/>
        </p:nvSpPr>
        <p:spPr bwMode="auto">
          <a:xfrm>
            <a:off x="2881313" y="2573338"/>
            <a:ext cx="1096962" cy="277812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700">
                <a:solidFill>
                  <a:srgbClr val="000000"/>
                </a:solidFill>
              </a:rPr>
              <a:t>Организации</a:t>
            </a:r>
          </a:p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700">
                <a:solidFill>
                  <a:srgbClr val="000000"/>
                </a:solidFill>
              </a:rPr>
              <a:t> пожаротушения</a:t>
            </a:r>
          </a:p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700" b="1">
              <a:solidFill>
                <a:srgbClr val="000000"/>
              </a:solidFill>
            </a:endParaRPr>
          </a:p>
        </p:txBody>
      </p:sp>
      <p:sp>
        <p:nvSpPr>
          <p:cNvPr id="2072" name="Line 32"/>
          <p:cNvSpPr>
            <a:spLocks noChangeShapeType="1"/>
          </p:cNvSpPr>
          <p:nvPr/>
        </p:nvSpPr>
        <p:spPr bwMode="auto">
          <a:xfrm>
            <a:off x="5322888" y="3067050"/>
            <a:ext cx="1587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73" name="Line 33"/>
          <p:cNvSpPr>
            <a:spLocks noChangeShapeType="1"/>
          </p:cNvSpPr>
          <p:nvPr/>
        </p:nvSpPr>
        <p:spPr bwMode="auto">
          <a:xfrm>
            <a:off x="5322888" y="3067050"/>
            <a:ext cx="1587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84" name="Text Box 35"/>
          <p:cNvSpPr txBox="1">
            <a:spLocks noChangeArrowheads="1"/>
          </p:cNvSpPr>
          <p:nvPr/>
        </p:nvSpPr>
        <p:spPr bwMode="auto">
          <a:xfrm>
            <a:off x="2881313" y="2892425"/>
            <a:ext cx="1096962" cy="455613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600" dirty="0" smtClean="0">
                <a:solidFill>
                  <a:srgbClr val="000000"/>
                </a:solidFill>
              </a:rPr>
              <a:t> </a:t>
            </a:r>
            <a:r>
              <a:rPr lang="ru-RU" altLang="ru-RU" sz="750" dirty="0" smtClean="0">
                <a:solidFill>
                  <a:srgbClr val="000000"/>
                </a:solidFill>
              </a:rPr>
              <a:t>Координации деятельности пожарной охраны и АСФ</a:t>
            </a:r>
          </a:p>
          <a:p>
            <a:pPr>
              <a:lnSpc>
                <a:spcPct val="80000"/>
              </a:lnSpc>
              <a:buClrTx/>
              <a:buFontTx/>
              <a:buNone/>
              <a:defRPr/>
            </a:pPr>
            <a:endParaRPr lang="ru-RU" altLang="ru-RU" sz="750" b="1" dirty="0">
              <a:solidFill>
                <a:srgbClr val="000000"/>
              </a:solidFill>
            </a:endParaRPr>
          </a:p>
        </p:txBody>
      </p:sp>
      <p:sp>
        <p:nvSpPr>
          <p:cNvPr id="2075" name="Text Box 36"/>
          <p:cNvSpPr txBox="1">
            <a:spLocks noChangeArrowheads="1"/>
          </p:cNvSpPr>
          <p:nvPr/>
        </p:nvSpPr>
        <p:spPr bwMode="auto">
          <a:xfrm>
            <a:off x="4049713" y="2373313"/>
            <a:ext cx="1098550" cy="32702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7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700">
                <a:solidFill>
                  <a:srgbClr val="000000"/>
                </a:solidFill>
              </a:rPr>
              <a:t>Эксплуатации, ремонта зданий, сооружений и развития инфраструктуры</a:t>
            </a:r>
          </a:p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700" b="1">
              <a:solidFill>
                <a:srgbClr val="000000"/>
              </a:solidFill>
            </a:endParaRPr>
          </a:p>
        </p:txBody>
      </p:sp>
      <p:sp>
        <p:nvSpPr>
          <p:cNvPr id="2076" name="Text Box 38"/>
          <p:cNvSpPr txBox="1">
            <a:spLocks noChangeArrowheads="1"/>
          </p:cNvSpPr>
          <p:nvPr/>
        </p:nvSpPr>
        <p:spPr bwMode="auto">
          <a:xfrm>
            <a:off x="2879725" y="971550"/>
            <a:ext cx="1169988" cy="3683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36000" tIns="0" rIns="36000" bIns="0" anchor="ctr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800">
                <a:solidFill>
                  <a:srgbClr val="000000"/>
                </a:solidFill>
              </a:rPr>
              <a:t>Зам. начальника ГУ 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800">
                <a:solidFill>
                  <a:srgbClr val="000000"/>
                </a:solidFill>
              </a:rPr>
              <a:t>(по ГПС) </a:t>
            </a:r>
          </a:p>
          <a:p>
            <a:pPr>
              <a:lnSpc>
                <a:spcPct val="100000"/>
              </a:lnSpc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800">
              <a:solidFill>
                <a:srgbClr val="000000"/>
              </a:solidFill>
            </a:endParaRPr>
          </a:p>
        </p:txBody>
      </p:sp>
      <p:sp>
        <p:nvSpPr>
          <p:cNvPr id="2077" name="Line 39"/>
          <p:cNvSpPr>
            <a:spLocks noChangeShapeType="1"/>
          </p:cNvSpPr>
          <p:nvPr/>
        </p:nvSpPr>
        <p:spPr bwMode="auto">
          <a:xfrm>
            <a:off x="706438" y="6400800"/>
            <a:ext cx="1587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" name="Line 40"/>
          <p:cNvSpPr>
            <a:spLocks noChangeShapeType="1"/>
          </p:cNvSpPr>
          <p:nvPr/>
        </p:nvSpPr>
        <p:spPr bwMode="auto">
          <a:xfrm>
            <a:off x="706438" y="6400800"/>
            <a:ext cx="1587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" name="Line 41"/>
          <p:cNvSpPr>
            <a:spLocks noChangeShapeType="1"/>
          </p:cNvSpPr>
          <p:nvPr/>
        </p:nvSpPr>
        <p:spPr bwMode="auto">
          <a:xfrm>
            <a:off x="1420813" y="474663"/>
            <a:ext cx="1587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80" name="Text Box 42"/>
          <p:cNvSpPr txBox="1">
            <a:spLocks noChangeArrowheads="1"/>
          </p:cNvSpPr>
          <p:nvPr/>
        </p:nvSpPr>
        <p:spPr bwMode="auto">
          <a:xfrm>
            <a:off x="358775" y="944563"/>
            <a:ext cx="1169988" cy="38735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lIns="36000" tIns="0" rIns="36000" bIns="0" anchor="ctr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800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800">
                <a:solidFill>
                  <a:srgbClr val="000000"/>
                </a:solidFill>
              </a:rPr>
              <a:t>Зам. начальника ГУ– 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800">
                <a:solidFill>
                  <a:srgbClr val="000000"/>
                </a:solidFill>
              </a:rPr>
              <a:t>нач. УНД и ПР</a:t>
            </a:r>
          </a:p>
        </p:txBody>
      </p:sp>
      <p:sp>
        <p:nvSpPr>
          <p:cNvPr id="2081" name="Line 45"/>
          <p:cNvSpPr>
            <a:spLocks noChangeShapeType="1"/>
          </p:cNvSpPr>
          <p:nvPr/>
        </p:nvSpPr>
        <p:spPr bwMode="auto">
          <a:xfrm>
            <a:off x="7740650" y="1614488"/>
            <a:ext cx="0" cy="74612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82" name="Rectangle 46"/>
          <p:cNvSpPr>
            <a:spLocks noChangeArrowheads="1"/>
          </p:cNvSpPr>
          <p:nvPr/>
        </p:nvSpPr>
        <p:spPr bwMode="auto">
          <a:xfrm>
            <a:off x="4103688" y="1979613"/>
            <a:ext cx="942975" cy="142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900">
                <a:solidFill>
                  <a:srgbClr val="000000"/>
                </a:solidFill>
              </a:rPr>
              <a:t>Отделы</a:t>
            </a:r>
          </a:p>
        </p:txBody>
      </p:sp>
      <p:sp>
        <p:nvSpPr>
          <p:cNvPr id="2083" name="Rectangle 47"/>
          <p:cNvSpPr>
            <a:spLocks noChangeArrowheads="1"/>
          </p:cNvSpPr>
          <p:nvPr/>
        </p:nvSpPr>
        <p:spPr bwMode="auto">
          <a:xfrm>
            <a:off x="2995613" y="1981200"/>
            <a:ext cx="944562" cy="142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900">
                <a:solidFill>
                  <a:srgbClr val="000000"/>
                </a:solidFill>
              </a:rPr>
              <a:t>Отделы</a:t>
            </a:r>
          </a:p>
        </p:txBody>
      </p:sp>
      <p:sp>
        <p:nvSpPr>
          <p:cNvPr id="4" name="Rectangle 48"/>
          <p:cNvSpPr>
            <a:spLocks noChangeArrowheads="1"/>
          </p:cNvSpPr>
          <p:nvPr/>
        </p:nvSpPr>
        <p:spPr bwMode="auto">
          <a:xfrm>
            <a:off x="1628775" y="1981200"/>
            <a:ext cx="942975" cy="142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900">
                <a:solidFill>
                  <a:srgbClr val="000000"/>
                </a:solidFill>
              </a:rPr>
              <a:t>Отделы</a:t>
            </a:r>
          </a:p>
        </p:txBody>
      </p:sp>
      <p:sp>
        <p:nvSpPr>
          <p:cNvPr id="2085" name="Line 59"/>
          <p:cNvSpPr>
            <a:spLocks noChangeShapeType="1"/>
          </p:cNvSpPr>
          <p:nvPr/>
        </p:nvSpPr>
        <p:spPr bwMode="auto">
          <a:xfrm>
            <a:off x="5986463" y="7475538"/>
            <a:ext cx="1587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09" name="Rectangle 61"/>
          <p:cNvSpPr>
            <a:spLocks noChangeArrowheads="1"/>
          </p:cNvSpPr>
          <p:nvPr/>
        </p:nvSpPr>
        <p:spPr bwMode="auto">
          <a:xfrm>
            <a:off x="9766300" y="1619250"/>
            <a:ext cx="836613" cy="522288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7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Организации</a:t>
            </a:r>
          </a:p>
          <a:p>
            <a:pPr>
              <a:lnSpc>
                <a:spcPct val="7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 мобилизационной </a:t>
            </a:r>
          </a:p>
          <a:p>
            <a:pPr>
              <a:lnSpc>
                <a:spcPct val="7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подготовки и </a:t>
            </a:r>
          </a:p>
          <a:p>
            <a:pPr>
              <a:lnSpc>
                <a:spcPct val="7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мобилизации</a:t>
            </a:r>
            <a:endParaRPr lang="ru-RU" altLang="ru-RU" sz="750" b="1" dirty="0" smtClean="0">
              <a:solidFill>
                <a:srgbClr val="000000"/>
              </a:solidFill>
            </a:endParaRPr>
          </a:p>
        </p:txBody>
      </p:sp>
      <p:sp>
        <p:nvSpPr>
          <p:cNvPr id="2087" name="Text Box 62"/>
          <p:cNvSpPr txBox="1">
            <a:spLocks noChangeArrowheads="1"/>
          </p:cNvSpPr>
          <p:nvPr/>
        </p:nvSpPr>
        <p:spPr bwMode="auto">
          <a:xfrm>
            <a:off x="8639175" y="1624013"/>
            <a:ext cx="1098550" cy="5619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ts val="6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700">
                <a:solidFill>
                  <a:srgbClr val="000000"/>
                </a:solidFill>
              </a:rPr>
              <a:t>Оперативного</a:t>
            </a:r>
          </a:p>
          <a:p>
            <a:pPr>
              <a:lnSpc>
                <a:spcPts val="6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700">
                <a:solidFill>
                  <a:srgbClr val="000000"/>
                </a:solidFill>
              </a:rPr>
              <a:t> планирования, противодействия терроризму и обеспечения антитеррористической защищенности </a:t>
            </a:r>
          </a:p>
        </p:txBody>
      </p:sp>
      <p:sp>
        <p:nvSpPr>
          <p:cNvPr id="2088" name="Rectangle 63"/>
          <p:cNvSpPr>
            <a:spLocks noChangeArrowheads="1"/>
          </p:cNvSpPr>
          <p:nvPr/>
        </p:nvSpPr>
        <p:spPr bwMode="auto">
          <a:xfrm>
            <a:off x="9766300" y="2160588"/>
            <a:ext cx="836613" cy="395287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700">
                <a:solidFill>
                  <a:srgbClr val="000000"/>
                </a:solidFill>
              </a:rPr>
              <a:t>Защиты </a:t>
            </a:r>
          </a:p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700">
                <a:solidFill>
                  <a:srgbClr val="000000"/>
                </a:solidFill>
              </a:rPr>
              <a:t>государственной  </a:t>
            </a:r>
          </a:p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700">
                <a:solidFill>
                  <a:srgbClr val="000000"/>
                </a:solidFill>
              </a:rPr>
              <a:t>тайны</a:t>
            </a:r>
          </a:p>
        </p:txBody>
      </p:sp>
      <p:sp>
        <p:nvSpPr>
          <p:cNvPr id="2112" name="Text Box 64"/>
          <p:cNvSpPr txBox="1">
            <a:spLocks noChangeArrowheads="1"/>
          </p:cNvSpPr>
          <p:nvPr/>
        </p:nvSpPr>
        <p:spPr bwMode="auto">
          <a:xfrm>
            <a:off x="33338" y="4572000"/>
            <a:ext cx="847725" cy="276225"/>
          </a:xfrm>
          <a:prstGeom prst="rect">
            <a:avLst/>
          </a:prstGeom>
          <a:solidFill>
            <a:srgbClr val="FFFFFF"/>
          </a:solidFill>
          <a:ln w="9525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ЦУКС</a:t>
            </a:r>
          </a:p>
          <a:p>
            <a:pPr>
              <a:lnSpc>
                <a:spcPct val="100000"/>
              </a:lnSpc>
              <a:buClrTx/>
              <a:buFontTx/>
              <a:buNone/>
              <a:defRPr/>
            </a:pPr>
            <a:r>
              <a:rPr lang="ru-RU" altLang="ru-RU" sz="750" b="1" dirty="0" smtClean="0">
                <a:solidFill>
                  <a:srgbClr val="000000"/>
                </a:solidFill>
              </a:rPr>
              <a:t>-</a:t>
            </a:r>
          </a:p>
        </p:txBody>
      </p:sp>
      <p:sp>
        <p:nvSpPr>
          <p:cNvPr id="2090" name="Rectangle 65"/>
          <p:cNvSpPr>
            <a:spLocks noChangeArrowheads="1"/>
          </p:cNvSpPr>
          <p:nvPr/>
        </p:nvSpPr>
        <p:spPr bwMode="auto">
          <a:xfrm>
            <a:off x="358775" y="1371600"/>
            <a:ext cx="5942013" cy="176213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1100" b="1">
                <a:solidFill>
                  <a:srgbClr val="000000"/>
                </a:solidFill>
              </a:rPr>
              <a:t>У п р а в л е н и я</a:t>
            </a:r>
          </a:p>
        </p:txBody>
      </p:sp>
      <p:sp>
        <p:nvSpPr>
          <p:cNvPr id="2091" name="Rectangle 66"/>
          <p:cNvSpPr>
            <a:spLocks noChangeArrowheads="1"/>
          </p:cNvSpPr>
          <p:nvPr/>
        </p:nvSpPr>
        <p:spPr bwMode="auto">
          <a:xfrm>
            <a:off x="84138" y="4335463"/>
            <a:ext cx="3462337" cy="1651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1200" b="1">
                <a:solidFill>
                  <a:srgbClr val="000000"/>
                </a:solidFill>
              </a:rPr>
              <a:t>Самостоятельные центры, СПТ</a:t>
            </a:r>
          </a:p>
        </p:txBody>
      </p:sp>
      <p:sp>
        <p:nvSpPr>
          <p:cNvPr id="2092" name="Line 72"/>
          <p:cNvSpPr>
            <a:spLocks noChangeShapeType="1"/>
          </p:cNvSpPr>
          <p:nvPr/>
        </p:nvSpPr>
        <p:spPr bwMode="auto">
          <a:xfrm>
            <a:off x="5505450" y="2822575"/>
            <a:ext cx="1588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93" name="Line 73"/>
          <p:cNvSpPr>
            <a:spLocks noChangeShapeType="1"/>
          </p:cNvSpPr>
          <p:nvPr/>
        </p:nvSpPr>
        <p:spPr bwMode="auto">
          <a:xfrm>
            <a:off x="5505450" y="2822575"/>
            <a:ext cx="1588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94" name="Text Box 75"/>
          <p:cNvSpPr txBox="1">
            <a:spLocks noChangeArrowheads="1"/>
          </p:cNvSpPr>
          <p:nvPr/>
        </p:nvSpPr>
        <p:spPr bwMode="auto">
          <a:xfrm>
            <a:off x="6307138" y="5486400"/>
            <a:ext cx="928687" cy="212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095" name="Text Box 87"/>
          <p:cNvSpPr txBox="1">
            <a:spLocks noChangeArrowheads="1"/>
          </p:cNvSpPr>
          <p:nvPr/>
        </p:nvSpPr>
        <p:spPr bwMode="auto">
          <a:xfrm>
            <a:off x="4049713" y="3441700"/>
            <a:ext cx="1098550" cy="338138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36000" tIns="0" rIns="36000" bIns="0" anchor="ctr"/>
          <a:lstStyle/>
          <a:p>
            <a:pPr>
              <a:lnSpc>
                <a:spcPct val="7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700">
                <a:solidFill>
                  <a:srgbClr val="000000"/>
                </a:solidFill>
              </a:rPr>
              <a:t>Отделение ФПС ГПС по автотранспортному обеспечению</a:t>
            </a:r>
          </a:p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700" b="1">
              <a:solidFill>
                <a:srgbClr val="000000"/>
              </a:solidFill>
            </a:endParaRPr>
          </a:p>
        </p:txBody>
      </p:sp>
      <p:sp>
        <p:nvSpPr>
          <p:cNvPr id="2136" name="Text Box 89"/>
          <p:cNvSpPr txBox="1">
            <a:spLocks noChangeArrowheads="1"/>
          </p:cNvSpPr>
          <p:nvPr/>
        </p:nvSpPr>
        <p:spPr bwMode="auto">
          <a:xfrm>
            <a:off x="5202238" y="1622425"/>
            <a:ext cx="1098550" cy="357188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6000" tIns="0" rIns="3600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Финансово - экономическое</a:t>
            </a:r>
          </a:p>
        </p:txBody>
      </p:sp>
      <p:sp>
        <p:nvSpPr>
          <p:cNvPr id="2097" name="Text Box 103"/>
          <p:cNvSpPr txBox="1">
            <a:spLocks noChangeArrowheads="1"/>
          </p:cNvSpPr>
          <p:nvPr/>
        </p:nvSpPr>
        <p:spPr bwMode="auto">
          <a:xfrm>
            <a:off x="5543550" y="963613"/>
            <a:ext cx="1098550" cy="385762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36000" tIns="0" rIns="36000" bIns="0" anchor="ctr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800">
                <a:solidFill>
                  <a:srgbClr val="000000"/>
                </a:solidFill>
              </a:rPr>
              <a:t>Зам. начальника  ГУ 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800">
                <a:solidFill>
                  <a:srgbClr val="000000"/>
                </a:solidFill>
              </a:rPr>
              <a:t>(по АКУ)</a:t>
            </a:r>
          </a:p>
          <a:p>
            <a:pPr>
              <a:lnSpc>
                <a:spcPct val="100000"/>
              </a:lnSpc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900" b="1">
              <a:solidFill>
                <a:srgbClr val="000000"/>
              </a:solidFill>
            </a:endParaRPr>
          </a:p>
        </p:txBody>
      </p:sp>
      <p:sp>
        <p:nvSpPr>
          <p:cNvPr id="2098" name="Text Box 104"/>
          <p:cNvSpPr txBox="1">
            <a:spLocks noChangeArrowheads="1"/>
          </p:cNvSpPr>
          <p:nvPr/>
        </p:nvSpPr>
        <p:spPr bwMode="auto">
          <a:xfrm>
            <a:off x="6858000" y="863600"/>
            <a:ext cx="1314450" cy="4857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36000" tIns="0" rIns="36000" bIns="0" anchor="ctr"/>
          <a:lstStyle/>
          <a:p>
            <a:pPr>
              <a:lnSpc>
                <a:spcPts val="6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800">
              <a:solidFill>
                <a:srgbClr val="000000"/>
              </a:solidFill>
            </a:endParaRPr>
          </a:p>
          <a:p>
            <a:pPr>
              <a:lnSpc>
                <a:spcPts val="6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800">
                <a:solidFill>
                  <a:srgbClr val="000000"/>
                </a:solidFill>
              </a:rPr>
              <a:t>Зам. руководителя территориального органа – </a:t>
            </a:r>
          </a:p>
          <a:p>
            <a:pPr>
              <a:lnSpc>
                <a:spcPts val="6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800">
                <a:solidFill>
                  <a:srgbClr val="000000"/>
                </a:solidFill>
              </a:rPr>
              <a:t>(главный Гос.инспектор по маломерным судам)</a:t>
            </a:r>
          </a:p>
          <a:p>
            <a:pPr>
              <a:lnSpc>
                <a:spcPts val="600"/>
              </a:lnSpc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800">
              <a:solidFill>
                <a:srgbClr val="000000"/>
              </a:solidFill>
            </a:endParaRPr>
          </a:p>
        </p:txBody>
      </p:sp>
      <p:sp>
        <p:nvSpPr>
          <p:cNvPr id="2099" name="Text Box 105"/>
          <p:cNvSpPr txBox="1">
            <a:spLocks noChangeArrowheads="1"/>
          </p:cNvSpPr>
          <p:nvPr/>
        </p:nvSpPr>
        <p:spPr bwMode="auto">
          <a:xfrm>
            <a:off x="9359900" y="179388"/>
            <a:ext cx="1074738" cy="215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>
                <a:solidFill>
                  <a:srgbClr val="000000"/>
                </a:solidFill>
              </a:rPr>
              <a:t>на 01.01.2022</a:t>
            </a:r>
          </a:p>
        </p:txBody>
      </p:sp>
      <p:sp>
        <p:nvSpPr>
          <p:cNvPr id="2155" name="Text Box 109"/>
          <p:cNvSpPr txBox="1">
            <a:spLocks noChangeArrowheads="1"/>
          </p:cNvSpPr>
          <p:nvPr/>
        </p:nvSpPr>
        <p:spPr bwMode="auto">
          <a:xfrm>
            <a:off x="4049713" y="2112963"/>
            <a:ext cx="1098550" cy="223837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70000"/>
              </a:lnSpc>
              <a:buClrTx/>
              <a:buFontTx/>
              <a:buNone/>
              <a:defRPr/>
            </a:pPr>
            <a:r>
              <a:rPr lang="en-US" altLang="ru-RU" sz="600" dirty="0" smtClean="0">
                <a:solidFill>
                  <a:srgbClr val="000000"/>
                </a:solidFill>
              </a:rPr>
              <a:t> </a:t>
            </a:r>
            <a:endParaRPr lang="ru-RU" altLang="ru-RU" sz="600" dirty="0" smtClean="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buClrTx/>
              <a:buFontTx/>
              <a:buNone/>
              <a:defRPr/>
            </a:pPr>
            <a:endParaRPr lang="ru-RU" altLang="ru-RU" sz="600" dirty="0" smtClean="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buClrTx/>
              <a:buFontTx/>
              <a:buNone/>
              <a:defRPr/>
            </a:pPr>
            <a:r>
              <a:rPr lang="en-US" altLang="ru-RU" sz="750" dirty="0" smtClean="0">
                <a:solidFill>
                  <a:srgbClr val="000000"/>
                </a:solidFill>
              </a:rPr>
              <a:t> </a:t>
            </a:r>
            <a:r>
              <a:rPr lang="ru-RU" altLang="ru-RU" sz="700" dirty="0" smtClean="0">
                <a:solidFill>
                  <a:srgbClr val="000000"/>
                </a:solidFill>
              </a:rPr>
              <a:t>Технического и тылового обеспечения</a:t>
            </a:r>
          </a:p>
          <a:p>
            <a:pPr>
              <a:lnSpc>
                <a:spcPct val="70000"/>
              </a:lnSpc>
              <a:buClrTx/>
              <a:buFont typeface="Times New Roman" pitchFamily="16" charset="0"/>
              <a:buNone/>
              <a:defRPr/>
            </a:pPr>
            <a:endParaRPr lang="ru-RU" altLang="ru-RU" sz="700" b="1" dirty="0" smtClean="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buClrTx/>
              <a:buFontTx/>
              <a:buNone/>
              <a:defRPr/>
            </a:pPr>
            <a:endParaRPr lang="ru-RU" altLang="ru-RU" sz="800" b="1" dirty="0" smtClean="0">
              <a:solidFill>
                <a:srgbClr val="000000"/>
              </a:solidFill>
            </a:endParaRPr>
          </a:p>
        </p:txBody>
      </p:sp>
      <p:sp>
        <p:nvSpPr>
          <p:cNvPr id="2156" name="Text Box 110"/>
          <p:cNvSpPr txBox="1">
            <a:spLocks noChangeArrowheads="1"/>
          </p:cNvSpPr>
          <p:nvPr/>
        </p:nvSpPr>
        <p:spPr bwMode="auto">
          <a:xfrm>
            <a:off x="328613" y="3729038"/>
            <a:ext cx="1190625" cy="4826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Территориальные подразделения надзорной деятельности и профилактической работы</a:t>
            </a:r>
            <a:r>
              <a:rPr lang="en-US" altLang="ru-RU" sz="750" dirty="0" smtClean="0">
                <a:solidFill>
                  <a:srgbClr val="000000"/>
                </a:solidFill>
              </a:rPr>
              <a:t>    </a:t>
            </a:r>
            <a:endParaRPr lang="ru-RU" altLang="ru-RU" sz="750" dirty="0" smtClean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ClrTx/>
              <a:buFontTx/>
              <a:buNone/>
              <a:defRPr/>
            </a:pPr>
            <a:endParaRPr lang="ru-RU" altLang="ru-RU" sz="750" b="1" dirty="0" smtClean="0">
              <a:solidFill>
                <a:srgbClr val="000000"/>
              </a:solidFill>
            </a:endParaRPr>
          </a:p>
        </p:txBody>
      </p:sp>
      <p:sp>
        <p:nvSpPr>
          <p:cNvPr id="2157" name="Rectangle 111"/>
          <p:cNvSpPr>
            <a:spLocks noChangeArrowheads="1"/>
          </p:cNvSpPr>
          <p:nvPr/>
        </p:nvSpPr>
        <p:spPr bwMode="auto">
          <a:xfrm>
            <a:off x="342900" y="2484438"/>
            <a:ext cx="1185863" cy="3048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 eaLnBrk="1" hangingPunct="1"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Административной</a:t>
            </a:r>
          </a:p>
          <a:p>
            <a:pPr eaLnBrk="1" hangingPunct="1"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практики и дознания</a:t>
            </a:r>
          </a:p>
          <a:p>
            <a:pPr>
              <a:lnSpc>
                <a:spcPct val="100000"/>
              </a:lnSpc>
              <a:buClrTx/>
              <a:buFont typeface="Times New Roman" pitchFamily="16" charset="0"/>
              <a:buNone/>
              <a:defRPr/>
            </a:pPr>
            <a:endParaRPr lang="ru-RU" altLang="ru-RU" sz="750" dirty="0">
              <a:solidFill>
                <a:srgbClr val="000000"/>
              </a:solidFill>
            </a:endParaRPr>
          </a:p>
        </p:txBody>
      </p:sp>
      <p:sp>
        <p:nvSpPr>
          <p:cNvPr id="2103" name="Text Box 112"/>
          <p:cNvSpPr txBox="1">
            <a:spLocks noChangeArrowheads="1"/>
          </p:cNvSpPr>
          <p:nvPr/>
        </p:nvSpPr>
        <p:spPr bwMode="auto">
          <a:xfrm>
            <a:off x="346075" y="2814638"/>
            <a:ext cx="1182688" cy="373062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7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700">
                <a:solidFill>
                  <a:srgbClr val="000000"/>
                </a:solidFill>
              </a:rPr>
              <a:t>Надзорных мероприятий в области ГО, защиты населения и территорий от ЧС</a:t>
            </a:r>
          </a:p>
          <a:p>
            <a:pPr>
              <a:lnSpc>
                <a:spcPct val="100000"/>
              </a:lnSpc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700">
              <a:solidFill>
                <a:srgbClr val="000000"/>
              </a:solidFill>
            </a:endParaRPr>
          </a:p>
        </p:txBody>
      </p:sp>
      <p:sp>
        <p:nvSpPr>
          <p:cNvPr id="2159" name="Text Box 113"/>
          <p:cNvSpPr txBox="1">
            <a:spLocks noChangeArrowheads="1"/>
          </p:cNvSpPr>
          <p:nvPr/>
        </p:nvSpPr>
        <p:spPr bwMode="auto">
          <a:xfrm>
            <a:off x="1576388" y="2122488"/>
            <a:ext cx="1177925" cy="344487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70000"/>
              </a:lnSpc>
              <a:buClrTx/>
              <a:buFontTx/>
              <a:buNone/>
              <a:defRPr/>
            </a:pPr>
            <a:endParaRPr lang="ru-RU" altLang="ru-RU" sz="700" dirty="0" smtClean="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Защиты населения и территорий от ЧС</a:t>
            </a:r>
          </a:p>
          <a:p>
            <a:pPr>
              <a:lnSpc>
                <a:spcPct val="80000"/>
              </a:lnSpc>
              <a:buClrTx/>
              <a:buFontTx/>
              <a:buNone/>
              <a:defRPr/>
            </a:pPr>
            <a:endParaRPr lang="ru-RU" altLang="ru-RU" sz="750" b="1" dirty="0" smtClean="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buClrTx/>
              <a:buFontTx/>
              <a:buNone/>
              <a:defRPr/>
            </a:pPr>
            <a:endParaRPr lang="ru-RU" altLang="ru-RU" sz="800" b="1" dirty="0" smtClean="0">
              <a:solidFill>
                <a:srgbClr val="000000"/>
              </a:solidFill>
            </a:endParaRPr>
          </a:p>
        </p:txBody>
      </p:sp>
      <p:sp>
        <p:nvSpPr>
          <p:cNvPr id="2160" name="Text Box 114"/>
          <p:cNvSpPr txBox="1">
            <a:spLocks noChangeArrowheads="1"/>
          </p:cNvSpPr>
          <p:nvPr/>
        </p:nvSpPr>
        <p:spPr bwMode="auto">
          <a:xfrm>
            <a:off x="1576388" y="2776538"/>
            <a:ext cx="1177925" cy="45085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7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ИТМ,РХБМЗ</a:t>
            </a:r>
          </a:p>
          <a:p>
            <a:pPr>
              <a:lnSpc>
                <a:spcPct val="7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 и первоочередного жизнеобеспечения населения </a:t>
            </a:r>
          </a:p>
          <a:p>
            <a:pPr>
              <a:lnSpc>
                <a:spcPct val="70000"/>
              </a:lnSpc>
              <a:buClrTx/>
              <a:buFontTx/>
              <a:buNone/>
              <a:defRPr/>
            </a:pPr>
            <a:endParaRPr lang="ru-RU" altLang="ru-RU" sz="750" b="1" dirty="0" smtClean="0">
              <a:solidFill>
                <a:srgbClr val="000000"/>
              </a:solidFill>
            </a:endParaRPr>
          </a:p>
        </p:txBody>
      </p:sp>
      <p:sp>
        <p:nvSpPr>
          <p:cNvPr id="2106" name="Text Box 115"/>
          <p:cNvSpPr txBox="1">
            <a:spLocks noChangeArrowheads="1"/>
          </p:cNvSpPr>
          <p:nvPr/>
        </p:nvSpPr>
        <p:spPr bwMode="auto">
          <a:xfrm>
            <a:off x="8302625" y="944563"/>
            <a:ext cx="1255713" cy="395287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36000" tIns="0" rIns="36000" bIns="0" anchor="ctr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800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800">
                <a:solidFill>
                  <a:srgbClr val="000000"/>
                </a:solidFill>
              </a:rPr>
              <a:t>Главный специалист (внутреннего контроля и аудита)  </a:t>
            </a:r>
          </a:p>
          <a:p>
            <a:pPr>
              <a:lnSpc>
                <a:spcPct val="100000"/>
              </a:lnSpc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800">
              <a:solidFill>
                <a:srgbClr val="000000"/>
              </a:solidFill>
            </a:endParaRPr>
          </a:p>
        </p:txBody>
      </p:sp>
      <p:sp>
        <p:nvSpPr>
          <p:cNvPr id="2107" name="Text Box 117"/>
          <p:cNvSpPr txBox="1">
            <a:spLocks noChangeArrowheads="1"/>
          </p:cNvSpPr>
          <p:nvPr/>
        </p:nvSpPr>
        <p:spPr bwMode="auto">
          <a:xfrm>
            <a:off x="4262438" y="971550"/>
            <a:ext cx="1098550" cy="369888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36000" tIns="0" rIns="36000" bIns="0" anchor="ctr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800">
                <a:solidFill>
                  <a:srgbClr val="000000"/>
                </a:solidFill>
              </a:rPr>
              <a:t>Первый заместитель начальника ГУ 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800" b="1">
              <a:solidFill>
                <a:srgbClr val="000000"/>
              </a:solidFill>
            </a:endParaRPr>
          </a:p>
        </p:txBody>
      </p:sp>
      <p:sp>
        <p:nvSpPr>
          <p:cNvPr id="2108" name="Text Box 118"/>
          <p:cNvSpPr txBox="1">
            <a:spLocks noChangeArrowheads="1"/>
          </p:cNvSpPr>
          <p:nvPr/>
        </p:nvSpPr>
        <p:spPr bwMode="auto">
          <a:xfrm>
            <a:off x="4741863" y="611188"/>
            <a:ext cx="1252537" cy="32385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36000" tIns="0" rIns="36000" bIns="0" anchor="ctr"/>
          <a:lstStyle/>
          <a:p>
            <a:pPr>
              <a:lnSpc>
                <a:spcPct val="7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800" b="1">
                <a:solidFill>
                  <a:srgbClr val="000000"/>
                </a:solidFill>
              </a:rPr>
              <a:t>Начальник </a:t>
            </a:r>
          </a:p>
          <a:p>
            <a:pPr>
              <a:lnSpc>
                <a:spcPct val="7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800" b="1">
                <a:solidFill>
                  <a:srgbClr val="000000"/>
                </a:solidFill>
              </a:rPr>
              <a:t>Главного управления</a:t>
            </a:r>
          </a:p>
        </p:txBody>
      </p:sp>
      <p:sp>
        <p:nvSpPr>
          <p:cNvPr id="2166" name="Text Box 120"/>
          <p:cNvSpPr txBox="1">
            <a:spLocks noChangeArrowheads="1"/>
          </p:cNvSpPr>
          <p:nvPr/>
        </p:nvSpPr>
        <p:spPr bwMode="auto">
          <a:xfrm>
            <a:off x="4049713" y="1633538"/>
            <a:ext cx="1098550" cy="3714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Материально-</a:t>
            </a:r>
            <a:r>
              <a:rPr lang="ru-RU" altLang="ru-RU" sz="750" dirty="0" err="1" smtClean="0">
                <a:solidFill>
                  <a:srgbClr val="000000"/>
                </a:solidFill>
              </a:rPr>
              <a:t>техничес</a:t>
            </a:r>
            <a:r>
              <a:rPr lang="ru-RU" altLang="ru-RU" sz="750" dirty="0" smtClean="0">
                <a:solidFill>
                  <a:srgbClr val="000000"/>
                </a:solidFill>
              </a:rPr>
              <a:t>-кого обеспечения</a:t>
            </a:r>
            <a:endParaRPr lang="ru-RU" altLang="ru-RU" sz="750" b="1" dirty="0">
              <a:solidFill>
                <a:srgbClr val="000000"/>
              </a:solidFill>
            </a:endParaRPr>
          </a:p>
        </p:txBody>
      </p:sp>
      <p:sp>
        <p:nvSpPr>
          <p:cNvPr id="2110" name="Text Box 121"/>
          <p:cNvSpPr txBox="1">
            <a:spLocks noChangeArrowheads="1"/>
          </p:cNvSpPr>
          <p:nvPr/>
        </p:nvSpPr>
        <p:spPr bwMode="auto">
          <a:xfrm>
            <a:off x="9766300" y="2581275"/>
            <a:ext cx="836613" cy="282575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7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80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800">
                <a:solidFill>
                  <a:srgbClr val="000000"/>
                </a:solidFill>
              </a:rPr>
              <a:t>Юридический </a:t>
            </a:r>
          </a:p>
        </p:txBody>
      </p:sp>
      <p:sp>
        <p:nvSpPr>
          <p:cNvPr id="2111" name="Rectangle 49"/>
          <p:cNvSpPr>
            <a:spLocks noChangeArrowheads="1"/>
          </p:cNvSpPr>
          <p:nvPr/>
        </p:nvSpPr>
        <p:spPr bwMode="auto">
          <a:xfrm>
            <a:off x="315913" y="1979613"/>
            <a:ext cx="942975" cy="142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900">
                <a:solidFill>
                  <a:srgbClr val="000000"/>
                </a:solidFill>
              </a:rPr>
              <a:t>Отделы</a:t>
            </a:r>
          </a:p>
        </p:txBody>
      </p:sp>
      <p:sp>
        <p:nvSpPr>
          <p:cNvPr id="5" name="Text Box 112"/>
          <p:cNvSpPr txBox="1">
            <a:spLocks noChangeArrowheads="1"/>
          </p:cNvSpPr>
          <p:nvPr/>
        </p:nvSpPr>
        <p:spPr bwMode="auto">
          <a:xfrm>
            <a:off x="342900" y="3206750"/>
            <a:ext cx="1185863" cy="4953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7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700">
                <a:solidFill>
                  <a:srgbClr val="000000"/>
                </a:solidFill>
              </a:rPr>
              <a:t>Нормативно-технический, лицензионного контроля, организации контроля за оборотом ПТП и предоставления гос.услуг</a:t>
            </a:r>
          </a:p>
          <a:p>
            <a:pPr>
              <a:lnSpc>
                <a:spcPct val="100000"/>
              </a:lnSpc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700">
              <a:solidFill>
                <a:srgbClr val="000000"/>
              </a:solidFill>
            </a:endParaRPr>
          </a:p>
        </p:txBody>
      </p:sp>
      <p:sp>
        <p:nvSpPr>
          <p:cNvPr id="127" name="Text Box 113"/>
          <p:cNvSpPr txBox="1">
            <a:spLocks noChangeArrowheads="1"/>
          </p:cNvSpPr>
          <p:nvPr/>
        </p:nvSpPr>
        <p:spPr bwMode="auto">
          <a:xfrm>
            <a:off x="1576388" y="2484438"/>
            <a:ext cx="1177925" cy="2667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70000"/>
              </a:lnSpc>
              <a:buClrTx/>
              <a:buFontTx/>
              <a:buNone/>
              <a:defRPr/>
            </a:pPr>
            <a:endParaRPr lang="ru-RU" altLang="ru-RU" sz="700" dirty="0" smtClean="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Мероприятий ГО</a:t>
            </a:r>
          </a:p>
          <a:p>
            <a:pPr>
              <a:lnSpc>
                <a:spcPct val="80000"/>
              </a:lnSpc>
              <a:buClrTx/>
              <a:buFontTx/>
              <a:buNone/>
              <a:defRPr/>
            </a:pPr>
            <a:endParaRPr lang="ru-RU" altLang="ru-RU" sz="750" b="1" dirty="0" smtClean="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buClrTx/>
              <a:buFontTx/>
              <a:buNone/>
              <a:defRPr/>
            </a:pPr>
            <a:endParaRPr lang="ru-RU" altLang="ru-RU" sz="800" b="1" dirty="0" smtClean="0">
              <a:solidFill>
                <a:srgbClr val="000000"/>
              </a:solidFill>
            </a:endParaRPr>
          </a:p>
        </p:txBody>
      </p:sp>
      <p:sp>
        <p:nvSpPr>
          <p:cNvPr id="2114" name="Rectangle 46"/>
          <p:cNvSpPr>
            <a:spLocks noChangeArrowheads="1"/>
          </p:cNvSpPr>
          <p:nvPr/>
        </p:nvSpPr>
        <p:spPr bwMode="auto">
          <a:xfrm>
            <a:off x="6516688" y="2052638"/>
            <a:ext cx="942975" cy="142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900">
                <a:solidFill>
                  <a:srgbClr val="000000"/>
                </a:solidFill>
              </a:rPr>
              <a:t>Отделения</a:t>
            </a:r>
          </a:p>
        </p:txBody>
      </p:sp>
      <p:sp>
        <p:nvSpPr>
          <p:cNvPr id="130" name="Text Box 109"/>
          <p:cNvSpPr txBox="1">
            <a:spLocks noChangeArrowheads="1"/>
          </p:cNvSpPr>
          <p:nvPr/>
        </p:nvSpPr>
        <p:spPr bwMode="auto">
          <a:xfrm>
            <a:off x="6372225" y="2646363"/>
            <a:ext cx="1181100" cy="35242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70000"/>
              </a:lnSpc>
              <a:buClrTx/>
              <a:buFontTx/>
              <a:buNone/>
              <a:defRPr/>
            </a:pPr>
            <a:r>
              <a:rPr lang="en-US" altLang="ru-RU" sz="600" dirty="0" smtClean="0">
                <a:solidFill>
                  <a:srgbClr val="000000"/>
                </a:solidFill>
              </a:rPr>
              <a:t> </a:t>
            </a:r>
            <a:endParaRPr lang="ru-RU" altLang="ru-RU" sz="600" dirty="0" smtClean="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buClrTx/>
              <a:buFontTx/>
              <a:buNone/>
              <a:defRPr/>
            </a:pPr>
            <a:endParaRPr lang="ru-RU" altLang="ru-RU" sz="600" dirty="0" smtClean="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buClrTx/>
              <a:buFontTx/>
              <a:buNone/>
              <a:defRPr/>
            </a:pPr>
            <a:r>
              <a:rPr lang="en-US" altLang="ru-RU" sz="750" dirty="0" smtClean="0">
                <a:solidFill>
                  <a:srgbClr val="000000"/>
                </a:solidFill>
              </a:rPr>
              <a:t> </a:t>
            </a:r>
            <a:r>
              <a:rPr lang="ru-RU" altLang="ru-RU" sz="750" dirty="0" smtClean="0">
                <a:solidFill>
                  <a:srgbClr val="000000"/>
                </a:solidFill>
              </a:rPr>
              <a:t>Воспитательной работы и профилактики </a:t>
            </a:r>
            <a:r>
              <a:rPr lang="ru-RU" altLang="ru-RU" sz="700" dirty="0" smtClean="0">
                <a:solidFill>
                  <a:srgbClr val="000000"/>
                </a:solidFill>
              </a:rPr>
              <a:t>коррупционных нарушений</a:t>
            </a:r>
          </a:p>
          <a:p>
            <a:pPr>
              <a:lnSpc>
                <a:spcPct val="70000"/>
              </a:lnSpc>
              <a:buClrTx/>
              <a:buFontTx/>
              <a:buNone/>
              <a:defRPr/>
            </a:pPr>
            <a:endParaRPr lang="ru-RU" altLang="ru-RU" sz="800" b="1" dirty="0" smtClean="0">
              <a:solidFill>
                <a:srgbClr val="000000"/>
              </a:solidFill>
            </a:endParaRPr>
          </a:p>
        </p:txBody>
      </p:sp>
      <p:sp>
        <p:nvSpPr>
          <p:cNvPr id="131" name="Text Box 109"/>
          <p:cNvSpPr txBox="1">
            <a:spLocks noChangeArrowheads="1"/>
          </p:cNvSpPr>
          <p:nvPr/>
        </p:nvSpPr>
        <p:spPr bwMode="auto">
          <a:xfrm>
            <a:off x="6372225" y="3425825"/>
            <a:ext cx="1181100" cy="354013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70000"/>
              </a:lnSpc>
              <a:buClrTx/>
              <a:buFontTx/>
              <a:buNone/>
              <a:defRPr/>
            </a:pPr>
            <a:r>
              <a:rPr lang="en-US" altLang="ru-RU" sz="600" dirty="0" smtClean="0">
                <a:solidFill>
                  <a:srgbClr val="000000"/>
                </a:solidFill>
              </a:rPr>
              <a:t> </a:t>
            </a:r>
            <a:endParaRPr lang="ru-RU" altLang="ru-RU" sz="600" dirty="0" smtClean="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buClrTx/>
              <a:buFontTx/>
              <a:buNone/>
              <a:defRPr/>
            </a:pPr>
            <a:endParaRPr lang="ru-RU" altLang="ru-RU" sz="600" dirty="0" smtClean="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buClrTx/>
              <a:buFontTx/>
              <a:buNone/>
              <a:defRPr/>
            </a:pPr>
            <a:r>
              <a:rPr lang="en-US" altLang="ru-RU" sz="750" dirty="0" smtClean="0">
                <a:solidFill>
                  <a:srgbClr val="000000"/>
                </a:solidFill>
              </a:rPr>
              <a:t> </a:t>
            </a:r>
            <a:r>
              <a:rPr lang="ru-RU" altLang="ru-RU" sz="700" dirty="0" smtClean="0">
                <a:solidFill>
                  <a:srgbClr val="000000"/>
                </a:solidFill>
              </a:rPr>
              <a:t>Организационно-штатной работы и учета численности</a:t>
            </a:r>
            <a:endParaRPr lang="ru-RU" altLang="ru-RU" sz="750" dirty="0" smtClean="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buClrTx/>
              <a:buFontTx/>
              <a:buNone/>
              <a:defRPr/>
            </a:pPr>
            <a:endParaRPr lang="ru-RU" altLang="ru-RU" sz="800" b="1" dirty="0" smtClean="0">
              <a:solidFill>
                <a:srgbClr val="000000"/>
              </a:solidFill>
            </a:endParaRPr>
          </a:p>
        </p:txBody>
      </p:sp>
      <p:sp>
        <p:nvSpPr>
          <p:cNvPr id="2117" name="Rectangle 46"/>
          <p:cNvSpPr>
            <a:spLocks noChangeArrowheads="1"/>
          </p:cNvSpPr>
          <p:nvPr/>
        </p:nvSpPr>
        <p:spPr bwMode="auto">
          <a:xfrm>
            <a:off x="5284788" y="1944688"/>
            <a:ext cx="942975" cy="179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900">
                <a:solidFill>
                  <a:srgbClr val="000000"/>
                </a:solidFill>
              </a:rPr>
              <a:t>Отделы</a:t>
            </a:r>
          </a:p>
        </p:txBody>
      </p:sp>
      <p:sp>
        <p:nvSpPr>
          <p:cNvPr id="133" name="Text Box 109"/>
          <p:cNvSpPr txBox="1">
            <a:spLocks noChangeArrowheads="1"/>
          </p:cNvSpPr>
          <p:nvPr/>
        </p:nvSpPr>
        <p:spPr bwMode="auto">
          <a:xfrm>
            <a:off x="5219700" y="2119313"/>
            <a:ext cx="1098550" cy="2921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70000"/>
              </a:lnSpc>
              <a:buClrTx/>
              <a:buFontTx/>
              <a:buNone/>
              <a:defRPr/>
            </a:pPr>
            <a:r>
              <a:rPr lang="en-US" altLang="ru-RU" sz="600" dirty="0" smtClean="0">
                <a:solidFill>
                  <a:srgbClr val="000000"/>
                </a:solidFill>
              </a:rPr>
              <a:t> </a:t>
            </a:r>
            <a:endParaRPr lang="ru-RU" altLang="ru-RU" sz="600" dirty="0" smtClean="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buClrTx/>
              <a:buFontTx/>
              <a:buNone/>
              <a:defRPr/>
            </a:pPr>
            <a:endParaRPr lang="ru-RU" altLang="ru-RU" sz="600" dirty="0" smtClean="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buClrTx/>
              <a:buFontTx/>
              <a:buNone/>
              <a:defRPr/>
            </a:pPr>
            <a:r>
              <a:rPr lang="en-US" altLang="ru-RU" sz="750" dirty="0" smtClean="0">
                <a:solidFill>
                  <a:srgbClr val="000000"/>
                </a:solidFill>
              </a:rPr>
              <a:t> </a:t>
            </a:r>
            <a:r>
              <a:rPr lang="ru-RU" altLang="ru-RU" sz="750" dirty="0" smtClean="0">
                <a:solidFill>
                  <a:srgbClr val="000000"/>
                </a:solidFill>
              </a:rPr>
              <a:t>Бухгалтерского учета и отчетности</a:t>
            </a:r>
          </a:p>
          <a:p>
            <a:pPr>
              <a:lnSpc>
                <a:spcPct val="70000"/>
              </a:lnSpc>
              <a:buClrTx/>
              <a:buFontTx/>
              <a:buNone/>
              <a:defRPr/>
            </a:pPr>
            <a:endParaRPr lang="ru-RU" altLang="ru-RU" sz="800" b="1" dirty="0" smtClean="0">
              <a:solidFill>
                <a:srgbClr val="000000"/>
              </a:solidFill>
            </a:endParaRPr>
          </a:p>
        </p:txBody>
      </p:sp>
      <p:sp>
        <p:nvSpPr>
          <p:cNvPr id="134" name="Text Box 109"/>
          <p:cNvSpPr txBox="1">
            <a:spLocks noChangeArrowheads="1"/>
          </p:cNvSpPr>
          <p:nvPr/>
        </p:nvSpPr>
        <p:spPr bwMode="auto">
          <a:xfrm>
            <a:off x="5219700" y="2482850"/>
            <a:ext cx="1098550" cy="433388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70000"/>
              </a:lnSpc>
              <a:buClrTx/>
              <a:buFontTx/>
              <a:buNone/>
              <a:defRPr/>
            </a:pPr>
            <a:r>
              <a:rPr lang="en-US" altLang="ru-RU" sz="600" dirty="0" smtClean="0">
                <a:solidFill>
                  <a:srgbClr val="000000"/>
                </a:solidFill>
              </a:rPr>
              <a:t> </a:t>
            </a:r>
            <a:endParaRPr lang="ru-RU" altLang="ru-RU" sz="600" dirty="0" smtClean="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buClrTx/>
              <a:buFontTx/>
              <a:buNone/>
              <a:defRPr/>
            </a:pPr>
            <a:endParaRPr lang="ru-RU" altLang="ru-RU" sz="600" dirty="0" smtClean="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buClrTx/>
              <a:buFontTx/>
              <a:buNone/>
              <a:defRPr/>
            </a:pPr>
            <a:r>
              <a:rPr lang="en-US" altLang="ru-RU" sz="750" dirty="0" smtClean="0">
                <a:solidFill>
                  <a:srgbClr val="000000"/>
                </a:solidFill>
              </a:rPr>
              <a:t> </a:t>
            </a:r>
            <a:r>
              <a:rPr lang="ru-RU" altLang="ru-RU" sz="750" dirty="0" smtClean="0">
                <a:solidFill>
                  <a:srgbClr val="000000"/>
                </a:solidFill>
              </a:rPr>
              <a:t>Начисления заработной платы, денежного довольствия и иных выплат</a:t>
            </a:r>
          </a:p>
          <a:p>
            <a:pPr>
              <a:lnSpc>
                <a:spcPct val="70000"/>
              </a:lnSpc>
              <a:buClrTx/>
              <a:buFontTx/>
              <a:buNone/>
              <a:defRPr/>
            </a:pPr>
            <a:endParaRPr lang="ru-RU" altLang="ru-RU" sz="800" b="1" dirty="0" smtClean="0">
              <a:solidFill>
                <a:srgbClr val="000000"/>
              </a:solidFill>
            </a:endParaRPr>
          </a:p>
        </p:txBody>
      </p:sp>
      <p:sp>
        <p:nvSpPr>
          <p:cNvPr id="135" name="Text Box 109"/>
          <p:cNvSpPr txBox="1">
            <a:spLocks noChangeArrowheads="1"/>
          </p:cNvSpPr>
          <p:nvPr/>
        </p:nvSpPr>
        <p:spPr bwMode="auto">
          <a:xfrm>
            <a:off x="5219700" y="2978150"/>
            <a:ext cx="1098550" cy="354013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70000"/>
              </a:lnSpc>
              <a:buClrTx/>
              <a:buFontTx/>
              <a:buNone/>
              <a:defRPr/>
            </a:pPr>
            <a:r>
              <a:rPr lang="en-US" altLang="ru-RU" sz="600" dirty="0" smtClean="0">
                <a:solidFill>
                  <a:srgbClr val="000000"/>
                </a:solidFill>
              </a:rPr>
              <a:t> </a:t>
            </a:r>
            <a:endParaRPr lang="ru-RU" altLang="ru-RU" sz="600" dirty="0" smtClean="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buClrTx/>
              <a:buFontTx/>
              <a:buNone/>
              <a:defRPr/>
            </a:pPr>
            <a:endParaRPr lang="ru-RU" altLang="ru-RU" sz="600" dirty="0" smtClean="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buClrTx/>
              <a:buFontTx/>
              <a:buNone/>
              <a:defRPr/>
            </a:pPr>
            <a:r>
              <a:rPr lang="en-US" altLang="ru-RU" sz="750" dirty="0" smtClean="0">
                <a:solidFill>
                  <a:srgbClr val="000000"/>
                </a:solidFill>
              </a:rPr>
              <a:t> </a:t>
            </a:r>
            <a:r>
              <a:rPr lang="ru-RU" altLang="ru-RU" sz="750" dirty="0" smtClean="0">
                <a:solidFill>
                  <a:srgbClr val="000000"/>
                </a:solidFill>
              </a:rPr>
              <a:t>Планово-экономический</a:t>
            </a:r>
          </a:p>
          <a:p>
            <a:pPr>
              <a:lnSpc>
                <a:spcPct val="70000"/>
              </a:lnSpc>
              <a:buClrTx/>
              <a:buFontTx/>
              <a:buNone/>
              <a:defRPr/>
            </a:pPr>
            <a:endParaRPr lang="ru-RU" altLang="ru-RU" sz="800" b="1" dirty="0" smtClean="0">
              <a:solidFill>
                <a:srgbClr val="000000"/>
              </a:solidFill>
            </a:endParaRPr>
          </a:p>
        </p:txBody>
      </p:sp>
      <p:sp>
        <p:nvSpPr>
          <p:cNvPr id="136" name="Text Box 9"/>
          <p:cNvSpPr txBox="1">
            <a:spLocks noChangeArrowheads="1"/>
          </p:cNvSpPr>
          <p:nvPr/>
        </p:nvSpPr>
        <p:spPr bwMode="auto">
          <a:xfrm>
            <a:off x="7596188" y="1622425"/>
            <a:ext cx="982662" cy="38735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600" dirty="0" smtClean="0">
                <a:solidFill>
                  <a:srgbClr val="000000"/>
                </a:solidFill>
              </a:rPr>
              <a:t> </a:t>
            </a:r>
            <a:r>
              <a:rPr lang="ru-RU" altLang="ru-RU" sz="750" dirty="0" smtClean="0">
                <a:solidFill>
                  <a:srgbClr val="000000"/>
                </a:solidFill>
              </a:rPr>
              <a:t>Информационных технологий и связи</a:t>
            </a:r>
          </a:p>
        </p:txBody>
      </p:sp>
      <p:sp>
        <p:nvSpPr>
          <p:cNvPr id="2122" name="Rectangle 46"/>
          <p:cNvSpPr>
            <a:spLocks noChangeArrowheads="1"/>
          </p:cNvSpPr>
          <p:nvPr/>
        </p:nvSpPr>
        <p:spPr bwMode="auto">
          <a:xfrm>
            <a:off x="7589838" y="1979613"/>
            <a:ext cx="942975" cy="179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900">
                <a:solidFill>
                  <a:srgbClr val="000000"/>
                </a:solidFill>
              </a:rPr>
              <a:t>Отделения</a:t>
            </a:r>
          </a:p>
        </p:txBody>
      </p:sp>
      <p:sp>
        <p:nvSpPr>
          <p:cNvPr id="138" name="Text Box 9"/>
          <p:cNvSpPr txBox="1">
            <a:spLocks noChangeArrowheads="1"/>
          </p:cNvSpPr>
          <p:nvPr/>
        </p:nvSpPr>
        <p:spPr bwMode="auto">
          <a:xfrm>
            <a:off x="7596188" y="2125663"/>
            <a:ext cx="982662" cy="358775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600" dirty="0" smtClean="0">
                <a:solidFill>
                  <a:srgbClr val="000000"/>
                </a:solidFill>
              </a:rPr>
              <a:t> </a:t>
            </a:r>
            <a:r>
              <a:rPr lang="ru-RU" altLang="ru-RU" sz="750" dirty="0" smtClean="0">
                <a:solidFill>
                  <a:srgbClr val="000000"/>
                </a:solidFill>
              </a:rPr>
              <a:t>Организации и развития связи</a:t>
            </a:r>
          </a:p>
        </p:txBody>
      </p:sp>
      <p:sp>
        <p:nvSpPr>
          <p:cNvPr id="139" name="Text Box 9"/>
          <p:cNvSpPr txBox="1">
            <a:spLocks noChangeArrowheads="1"/>
          </p:cNvSpPr>
          <p:nvPr/>
        </p:nvSpPr>
        <p:spPr bwMode="auto">
          <a:xfrm>
            <a:off x="7596188" y="2513013"/>
            <a:ext cx="982662" cy="358775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Эксплуатации инфраструктуры и защиты информации</a:t>
            </a:r>
          </a:p>
        </p:txBody>
      </p:sp>
      <p:sp>
        <p:nvSpPr>
          <p:cNvPr id="140" name="Text Box 9"/>
          <p:cNvSpPr txBox="1">
            <a:spLocks noChangeArrowheads="1"/>
          </p:cNvSpPr>
          <p:nvPr/>
        </p:nvSpPr>
        <p:spPr bwMode="auto">
          <a:xfrm>
            <a:off x="7596188" y="2921000"/>
            <a:ext cx="981075" cy="357188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600" dirty="0" smtClean="0">
                <a:solidFill>
                  <a:srgbClr val="000000"/>
                </a:solidFill>
              </a:rPr>
              <a:t> </a:t>
            </a:r>
            <a:r>
              <a:rPr lang="ru-RU" altLang="ru-RU" sz="750" dirty="0" smtClean="0">
                <a:solidFill>
                  <a:srgbClr val="000000"/>
                </a:solidFill>
              </a:rPr>
              <a:t>Эксплуатации программного обеспечения</a:t>
            </a:r>
          </a:p>
        </p:txBody>
      </p:sp>
      <p:sp>
        <p:nvSpPr>
          <p:cNvPr id="2126" name="Text Box 64"/>
          <p:cNvSpPr txBox="1">
            <a:spLocks noChangeArrowheads="1"/>
          </p:cNvSpPr>
          <p:nvPr/>
        </p:nvSpPr>
        <p:spPr bwMode="auto">
          <a:xfrm>
            <a:off x="942975" y="4572000"/>
            <a:ext cx="804863" cy="27622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ts val="7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800">
                <a:solidFill>
                  <a:srgbClr val="000000"/>
                </a:solidFill>
              </a:rPr>
              <a:t>Центр ГИМС</a:t>
            </a:r>
          </a:p>
        </p:txBody>
      </p:sp>
      <p:sp>
        <p:nvSpPr>
          <p:cNvPr id="2127" name="Text Box 9"/>
          <p:cNvSpPr txBox="1">
            <a:spLocks noChangeArrowheads="1"/>
          </p:cNvSpPr>
          <p:nvPr/>
        </p:nvSpPr>
        <p:spPr bwMode="auto">
          <a:xfrm>
            <a:off x="33338" y="4981575"/>
            <a:ext cx="847725" cy="382588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600">
                <a:solidFill>
                  <a:srgbClr val="000000"/>
                </a:solidFill>
              </a:rPr>
              <a:t> </a:t>
            </a:r>
            <a:r>
              <a:rPr lang="ru-RU" altLang="ru-RU" sz="700">
                <a:solidFill>
                  <a:srgbClr val="000000"/>
                </a:solidFill>
              </a:rPr>
              <a:t>Организации оперативной службы</a:t>
            </a:r>
          </a:p>
        </p:txBody>
      </p:sp>
      <p:sp>
        <p:nvSpPr>
          <p:cNvPr id="2128" name="Text Box 9"/>
          <p:cNvSpPr txBox="1">
            <a:spLocks noChangeArrowheads="1"/>
          </p:cNvSpPr>
          <p:nvPr/>
        </p:nvSpPr>
        <p:spPr bwMode="auto">
          <a:xfrm>
            <a:off x="33338" y="5364163"/>
            <a:ext cx="847725" cy="338137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600">
                <a:solidFill>
                  <a:srgbClr val="000000"/>
                </a:solidFill>
              </a:rPr>
              <a:t> </a:t>
            </a:r>
            <a:r>
              <a:rPr lang="ru-RU" altLang="ru-RU" sz="700">
                <a:solidFill>
                  <a:srgbClr val="000000"/>
                </a:solidFill>
              </a:rPr>
              <a:t>Оперативно-аналитический</a:t>
            </a:r>
          </a:p>
        </p:txBody>
      </p:sp>
      <p:sp>
        <p:nvSpPr>
          <p:cNvPr id="146" name="Text Box 9"/>
          <p:cNvSpPr txBox="1">
            <a:spLocks noChangeArrowheads="1"/>
          </p:cNvSpPr>
          <p:nvPr/>
        </p:nvSpPr>
        <p:spPr bwMode="auto">
          <a:xfrm>
            <a:off x="31750" y="5689600"/>
            <a:ext cx="847725" cy="498475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600" dirty="0" smtClean="0">
                <a:solidFill>
                  <a:srgbClr val="000000"/>
                </a:solidFill>
              </a:rPr>
              <a:t> Мониторинга, моделирования и организации проведения превентивных мероприятий</a:t>
            </a:r>
            <a:endParaRPr lang="ru-RU" altLang="ru-RU" sz="750" dirty="0" smtClean="0">
              <a:solidFill>
                <a:srgbClr val="000000"/>
              </a:solidFill>
            </a:endParaRPr>
          </a:p>
        </p:txBody>
      </p:sp>
      <p:sp>
        <p:nvSpPr>
          <p:cNvPr id="2130" name="Text Box 9"/>
          <p:cNvSpPr txBox="1">
            <a:spLocks noChangeArrowheads="1"/>
          </p:cNvSpPr>
          <p:nvPr/>
        </p:nvSpPr>
        <p:spPr bwMode="auto">
          <a:xfrm>
            <a:off x="33338" y="6523038"/>
            <a:ext cx="847725" cy="42545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600">
                <a:solidFill>
                  <a:srgbClr val="000000"/>
                </a:solidFill>
              </a:rPr>
              <a:t> </a:t>
            </a:r>
            <a:r>
              <a:rPr lang="ru-RU" altLang="ru-RU" sz="700">
                <a:solidFill>
                  <a:srgbClr val="000000"/>
                </a:solidFill>
              </a:rPr>
              <a:t>Информационного сопровождения оперативных событий</a:t>
            </a:r>
          </a:p>
        </p:txBody>
      </p:sp>
      <p:sp>
        <p:nvSpPr>
          <p:cNvPr id="148" name="Text Box 9"/>
          <p:cNvSpPr txBox="1">
            <a:spLocks noChangeArrowheads="1"/>
          </p:cNvSpPr>
          <p:nvPr/>
        </p:nvSpPr>
        <p:spPr bwMode="auto">
          <a:xfrm>
            <a:off x="31750" y="6948488"/>
            <a:ext cx="847725" cy="26670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600" dirty="0" smtClean="0">
                <a:solidFill>
                  <a:srgbClr val="000000"/>
                </a:solidFill>
              </a:rPr>
              <a:t> </a:t>
            </a:r>
            <a:r>
              <a:rPr lang="ru-RU" altLang="ru-RU" sz="750" dirty="0" smtClean="0">
                <a:solidFill>
                  <a:srgbClr val="000000"/>
                </a:solidFill>
              </a:rPr>
              <a:t>Применения ППУ</a:t>
            </a:r>
          </a:p>
        </p:txBody>
      </p:sp>
      <p:sp>
        <p:nvSpPr>
          <p:cNvPr id="2132" name="Text Box 9"/>
          <p:cNvSpPr txBox="1">
            <a:spLocks noChangeArrowheads="1"/>
          </p:cNvSpPr>
          <p:nvPr/>
        </p:nvSpPr>
        <p:spPr bwMode="auto">
          <a:xfrm>
            <a:off x="947738" y="4981575"/>
            <a:ext cx="815975" cy="382588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700">
                <a:solidFill>
                  <a:srgbClr val="000000"/>
                </a:solidFill>
              </a:rPr>
              <a:t>Контрольно-надзорной деятельности</a:t>
            </a:r>
          </a:p>
        </p:txBody>
      </p:sp>
      <p:sp>
        <p:nvSpPr>
          <p:cNvPr id="2133" name="Text Box 9"/>
          <p:cNvSpPr txBox="1">
            <a:spLocks noChangeArrowheads="1"/>
          </p:cNvSpPr>
          <p:nvPr/>
        </p:nvSpPr>
        <p:spPr bwMode="auto">
          <a:xfrm>
            <a:off x="947738" y="5364163"/>
            <a:ext cx="815975" cy="384175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700">
                <a:solidFill>
                  <a:srgbClr val="000000"/>
                </a:solidFill>
              </a:rPr>
              <a:t>Регистрационной и аттестационной работы</a:t>
            </a:r>
          </a:p>
        </p:txBody>
      </p:sp>
      <p:sp>
        <p:nvSpPr>
          <p:cNvPr id="2134" name="Text Box 9"/>
          <p:cNvSpPr txBox="1">
            <a:spLocks noChangeArrowheads="1"/>
          </p:cNvSpPr>
          <p:nvPr/>
        </p:nvSpPr>
        <p:spPr bwMode="auto">
          <a:xfrm>
            <a:off x="946150" y="6869113"/>
            <a:ext cx="817563" cy="468312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700">
                <a:solidFill>
                  <a:srgbClr val="000000"/>
                </a:solidFill>
              </a:rPr>
              <a:t>Территориальные инспекторские подразделения ГИМС</a:t>
            </a:r>
          </a:p>
        </p:txBody>
      </p:sp>
      <p:sp>
        <p:nvSpPr>
          <p:cNvPr id="155" name="Text Box 109"/>
          <p:cNvSpPr txBox="1">
            <a:spLocks noChangeArrowheads="1"/>
          </p:cNvSpPr>
          <p:nvPr/>
        </p:nvSpPr>
        <p:spPr bwMode="auto">
          <a:xfrm>
            <a:off x="9766300" y="2898775"/>
            <a:ext cx="842963" cy="354013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70000"/>
              </a:lnSpc>
              <a:buClrTx/>
              <a:buFontTx/>
              <a:buNone/>
              <a:defRPr/>
            </a:pPr>
            <a:r>
              <a:rPr lang="en-US" altLang="ru-RU" sz="600" dirty="0" smtClean="0">
                <a:solidFill>
                  <a:srgbClr val="000000"/>
                </a:solidFill>
              </a:rPr>
              <a:t> </a:t>
            </a:r>
            <a:endParaRPr lang="ru-RU" altLang="ru-RU" sz="600" dirty="0" smtClean="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buClrTx/>
              <a:buFontTx/>
              <a:buNone/>
              <a:defRPr/>
            </a:pPr>
            <a:endParaRPr lang="ru-RU" altLang="ru-RU" sz="600" dirty="0" smtClean="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buClrTx/>
              <a:buFontTx/>
              <a:buNone/>
              <a:defRPr/>
            </a:pPr>
            <a:r>
              <a:rPr lang="en-US" altLang="ru-RU" sz="750" dirty="0" smtClean="0">
                <a:solidFill>
                  <a:srgbClr val="000000"/>
                </a:solidFill>
              </a:rPr>
              <a:t> </a:t>
            </a:r>
            <a:r>
              <a:rPr lang="ru-RU" altLang="ru-RU" sz="700" dirty="0" smtClean="0">
                <a:solidFill>
                  <a:srgbClr val="000000"/>
                </a:solidFill>
              </a:rPr>
              <a:t>Информации и связи с общественностью (пресс-служба</a:t>
            </a:r>
            <a:r>
              <a:rPr lang="ru-RU" altLang="ru-RU" sz="750" dirty="0" smtClean="0">
                <a:solidFill>
                  <a:srgbClr val="000000"/>
                </a:solidFill>
              </a:rPr>
              <a:t>)</a:t>
            </a:r>
          </a:p>
          <a:p>
            <a:pPr>
              <a:lnSpc>
                <a:spcPct val="70000"/>
              </a:lnSpc>
              <a:buClrTx/>
              <a:buFontTx/>
              <a:buNone/>
              <a:defRPr/>
            </a:pPr>
            <a:endParaRPr lang="ru-RU" altLang="ru-RU" sz="800" b="1" dirty="0" smtClean="0">
              <a:solidFill>
                <a:srgbClr val="000000"/>
              </a:solidFill>
            </a:endParaRPr>
          </a:p>
        </p:txBody>
      </p:sp>
      <p:sp>
        <p:nvSpPr>
          <p:cNvPr id="6" name="Text Box 109"/>
          <p:cNvSpPr txBox="1">
            <a:spLocks noChangeArrowheads="1"/>
          </p:cNvSpPr>
          <p:nvPr/>
        </p:nvSpPr>
        <p:spPr bwMode="auto">
          <a:xfrm>
            <a:off x="8631238" y="2589213"/>
            <a:ext cx="1106487" cy="254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7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600">
                <a:solidFill>
                  <a:srgbClr val="000000"/>
                </a:solidFill>
              </a:rPr>
              <a:t> </a:t>
            </a:r>
            <a:endParaRPr lang="ru-RU" altLang="ru-RU" sz="60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60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700">
                <a:solidFill>
                  <a:srgbClr val="000000"/>
                </a:solidFill>
              </a:rPr>
              <a:t> </a:t>
            </a:r>
            <a:r>
              <a:rPr lang="ru-RU" altLang="ru-RU" sz="700">
                <a:solidFill>
                  <a:srgbClr val="000000"/>
                </a:solidFill>
              </a:rPr>
              <a:t>Административной работы</a:t>
            </a:r>
          </a:p>
          <a:p>
            <a:pPr>
              <a:lnSpc>
                <a:spcPct val="7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800" b="1">
              <a:solidFill>
                <a:srgbClr val="000000"/>
              </a:solidFill>
            </a:endParaRPr>
          </a:p>
        </p:txBody>
      </p:sp>
      <p:sp>
        <p:nvSpPr>
          <p:cNvPr id="2137" name="Rectangle 66"/>
          <p:cNvSpPr>
            <a:spLocks noChangeArrowheads="1"/>
          </p:cNvSpPr>
          <p:nvPr/>
        </p:nvSpPr>
        <p:spPr bwMode="auto">
          <a:xfrm>
            <a:off x="5418138" y="4287838"/>
            <a:ext cx="2614612" cy="212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1200" b="1">
                <a:solidFill>
                  <a:srgbClr val="000000"/>
                </a:solidFill>
              </a:rPr>
              <a:t>Пожарно-спасательные отряды ФПС ГПС</a:t>
            </a:r>
          </a:p>
        </p:txBody>
      </p:sp>
      <p:sp>
        <p:nvSpPr>
          <p:cNvPr id="2138" name="Text Box 35"/>
          <p:cNvSpPr txBox="1">
            <a:spLocks noChangeArrowheads="1"/>
          </p:cNvSpPr>
          <p:nvPr/>
        </p:nvSpPr>
        <p:spPr bwMode="auto">
          <a:xfrm>
            <a:off x="3683000" y="4487863"/>
            <a:ext cx="890588" cy="360362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800">
                <a:solidFill>
                  <a:srgbClr val="000000"/>
                </a:solidFill>
              </a:rPr>
              <a:t>1 ПСО ФПС ГПС</a:t>
            </a:r>
          </a:p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800">
                <a:solidFill>
                  <a:srgbClr val="000000"/>
                </a:solidFill>
              </a:rPr>
              <a:t>г. Курган</a:t>
            </a:r>
          </a:p>
        </p:txBody>
      </p:sp>
      <p:sp>
        <p:nvSpPr>
          <p:cNvPr id="2139" name="Text Box 35"/>
          <p:cNvSpPr txBox="1">
            <a:spLocks noChangeArrowheads="1"/>
          </p:cNvSpPr>
          <p:nvPr/>
        </p:nvSpPr>
        <p:spPr bwMode="auto">
          <a:xfrm>
            <a:off x="3684588" y="4841875"/>
            <a:ext cx="890587" cy="360363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800">
                <a:solidFill>
                  <a:srgbClr val="000000"/>
                </a:solidFill>
              </a:rPr>
              <a:t>11 ПСЧ</a:t>
            </a:r>
          </a:p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800">
                <a:solidFill>
                  <a:srgbClr val="000000"/>
                </a:solidFill>
              </a:rPr>
              <a:t>г. Курган</a:t>
            </a:r>
          </a:p>
        </p:txBody>
      </p:sp>
      <p:sp>
        <p:nvSpPr>
          <p:cNvPr id="2140" name="Text Box 35"/>
          <p:cNvSpPr txBox="1">
            <a:spLocks noChangeArrowheads="1"/>
          </p:cNvSpPr>
          <p:nvPr/>
        </p:nvSpPr>
        <p:spPr bwMode="auto">
          <a:xfrm>
            <a:off x="3684588" y="5202238"/>
            <a:ext cx="890587" cy="360362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800">
                <a:solidFill>
                  <a:srgbClr val="000000"/>
                </a:solidFill>
              </a:rPr>
              <a:t>15 ПСЧ</a:t>
            </a:r>
          </a:p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800">
                <a:solidFill>
                  <a:srgbClr val="000000"/>
                </a:solidFill>
              </a:rPr>
              <a:t>г. Курган</a:t>
            </a:r>
          </a:p>
        </p:txBody>
      </p:sp>
      <p:sp>
        <p:nvSpPr>
          <p:cNvPr id="2141" name="Text Box 35"/>
          <p:cNvSpPr txBox="1">
            <a:spLocks noChangeArrowheads="1"/>
          </p:cNvSpPr>
          <p:nvPr/>
        </p:nvSpPr>
        <p:spPr bwMode="auto">
          <a:xfrm>
            <a:off x="4614863" y="4487863"/>
            <a:ext cx="890587" cy="360362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800">
                <a:solidFill>
                  <a:srgbClr val="000000"/>
                </a:solidFill>
              </a:rPr>
              <a:t>2 ПСО ФПС ГПС</a:t>
            </a:r>
          </a:p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800">
                <a:solidFill>
                  <a:srgbClr val="000000"/>
                </a:solidFill>
              </a:rPr>
              <a:t>г. Шадринск</a:t>
            </a:r>
          </a:p>
        </p:txBody>
      </p:sp>
      <p:sp>
        <p:nvSpPr>
          <p:cNvPr id="100" name="Text Box 35"/>
          <p:cNvSpPr txBox="1">
            <a:spLocks noChangeArrowheads="1"/>
          </p:cNvSpPr>
          <p:nvPr/>
        </p:nvSpPr>
        <p:spPr bwMode="auto">
          <a:xfrm>
            <a:off x="4614863" y="5153025"/>
            <a:ext cx="890587" cy="30480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8 ПСЧ</a:t>
            </a:r>
          </a:p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г. Шадринск</a:t>
            </a:r>
          </a:p>
        </p:txBody>
      </p:sp>
      <p:sp>
        <p:nvSpPr>
          <p:cNvPr id="101" name="Text Box 35"/>
          <p:cNvSpPr txBox="1">
            <a:spLocks noChangeArrowheads="1"/>
          </p:cNvSpPr>
          <p:nvPr/>
        </p:nvSpPr>
        <p:spPr bwMode="auto">
          <a:xfrm>
            <a:off x="4614863" y="4848225"/>
            <a:ext cx="890587" cy="306388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СПТ</a:t>
            </a:r>
          </a:p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г. Шадринск</a:t>
            </a:r>
          </a:p>
        </p:txBody>
      </p:sp>
      <p:sp>
        <p:nvSpPr>
          <p:cNvPr id="102" name="Text Box 35"/>
          <p:cNvSpPr txBox="1">
            <a:spLocks noChangeArrowheads="1"/>
          </p:cNvSpPr>
          <p:nvPr/>
        </p:nvSpPr>
        <p:spPr bwMode="auto">
          <a:xfrm>
            <a:off x="4614863" y="5454650"/>
            <a:ext cx="890587" cy="306388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10 ПСЧ</a:t>
            </a:r>
          </a:p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г. Шадринск</a:t>
            </a:r>
          </a:p>
        </p:txBody>
      </p:sp>
      <p:sp>
        <p:nvSpPr>
          <p:cNvPr id="103" name="Text Box 35"/>
          <p:cNvSpPr txBox="1">
            <a:spLocks noChangeArrowheads="1"/>
          </p:cNvSpPr>
          <p:nvPr/>
        </p:nvSpPr>
        <p:spPr bwMode="auto">
          <a:xfrm>
            <a:off x="4614863" y="5759450"/>
            <a:ext cx="890587" cy="306388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14 ПСЧ</a:t>
            </a:r>
          </a:p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г. Далматово</a:t>
            </a:r>
          </a:p>
        </p:txBody>
      </p:sp>
      <p:sp>
        <p:nvSpPr>
          <p:cNvPr id="104" name="Text Box 35"/>
          <p:cNvSpPr txBox="1">
            <a:spLocks noChangeArrowheads="1"/>
          </p:cNvSpPr>
          <p:nvPr/>
        </p:nvSpPr>
        <p:spPr bwMode="auto">
          <a:xfrm>
            <a:off x="4616450" y="6072188"/>
            <a:ext cx="890588" cy="30480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24 ПСЧ</a:t>
            </a:r>
          </a:p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err="1" smtClean="0">
                <a:solidFill>
                  <a:srgbClr val="000000"/>
                </a:solidFill>
              </a:rPr>
              <a:t>р.п</a:t>
            </a:r>
            <a:r>
              <a:rPr lang="ru-RU" altLang="ru-RU" sz="750" dirty="0" smtClean="0">
                <a:solidFill>
                  <a:srgbClr val="000000"/>
                </a:solidFill>
              </a:rPr>
              <a:t>. Каргаполье</a:t>
            </a:r>
          </a:p>
        </p:txBody>
      </p:sp>
      <p:sp>
        <p:nvSpPr>
          <p:cNvPr id="105" name="Text Box 35"/>
          <p:cNvSpPr txBox="1">
            <a:spLocks noChangeArrowheads="1"/>
          </p:cNvSpPr>
          <p:nvPr/>
        </p:nvSpPr>
        <p:spPr bwMode="auto">
          <a:xfrm>
            <a:off x="4614863" y="6376988"/>
            <a:ext cx="892175" cy="30480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26 ПСЧ</a:t>
            </a:r>
          </a:p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г. Катайск</a:t>
            </a:r>
          </a:p>
        </p:txBody>
      </p:sp>
      <p:sp>
        <p:nvSpPr>
          <p:cNvPr id="106" name="Text Box 35"/>
          <p:cNvSpPr txBox="1">
            <a:spLocks noChangeArrowheads="1"/>
          </p:cNvSpPr>
          <p:nvPr/>
        </p:nvSpPr>
        <p:spPr bwMode="auto">
          <a:xfrm>
            <a:off x="4614863" y="6681788"/>
            <a:ext cx="893762" cy="306387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40 ПСЧ</a:t>
            </a:r>
          </a:p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с. Шатрово</a:t>
            </a:r>
          </a:p>
        </p:txBody>
      </p:sp>
      <p:sp>
        <p:nvSpPr>
          <p:cNvPr id="107" name="Text Box 35"/>
          <p:cNvSpPr txBox="1">
            <a:spLocks noChangeArrowheads="1"/>
          </p:cNvSpPr>
          <p:nvPr/>
        </p:nvSpPr>
        <p:spPr bwMode="auto">
          <a:xfrm>
            <a:off x="4614863" y="6999288"/>
            <a:ext cx="893762" cy="306387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45 ПСЧ</a:t>
            </a:r>
          </a:p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с. </a:t>
            </a:r>
            <a:r>
              <a:rPr lang="ru-RU" altLang="ru-RU" sz="750" dirty="0" err="1" smtClean="0">
                <a:solidFill>
                  <a:srgbClr val="000000"/>
                </a:solidFill>
              </a:rPr>
              <a:t>Погорелки</a:t>
            </a:r>
            <a:endParaRPr lang="ru-RU" altLang="ru-RU" sz="750" dirty="0" smtClean="0">
              <a:solidFill>
                <a:srgbClr val="000000"/>
              </a:solidFill>
            </a:endParaRPr>
          </a:p>
        </p:txBody>
      </p:sp>
      <p:sp>
        <p:nvSpPr>
          <p:cNvPr id="2150" name="Text Box 35"/>
          <p:cNvSpPr txBox="1">
            <a:spLocks noChangeArrowheads="1"/>
          </p:cNvSpPr>
          <p:nvPr/>
        </p:nvSpPr>
        <p:spPr bwMode="auto">
          <a:xfrm>
            <a:off x="5541963" y="4495800"/>
            <a:ext cx="890587" cy="360363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800">
                <a:solidFill>
                  <a:srgbClr val="000000"/>
                </a:solidFill>
              </a:rPr>
              <a:t>3 ПСО ФПС ГПС</a:t>
            </a:r>
          </a:p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800">
                <a:solidFill>
                  <a:srgbClr val="000000"/>
                </a:solidFill>
              </a:rPr>
              <a:t>р.п. Мишкино</a:t>
            </a:r>
          </a:p>
        </p:txBody>
      </p:sp>
      <p:sp>
        <p:nvSpPr>
          <p:cNvPr id="109" name="Text Box 35"/>
          <p:cNvSpPr txBox="1">
            <a:spLocks noChangeArrowheads="1"/>
          </p:cNvSpPr>
          <p:nvPr/>
        </p:nvSpPr>
        <p:spPr bwMode="auto">
          <a:xfrm>
            <a:off x="5541963" y="4856163"/>
            <a:ext cx="890587" cy="306387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31 ПСЧ</a:t>
            </a:r>
          </a:p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err="1" smtClean="0">
                <a:solidFill>
                  <a:srgbClr val="000000"/>
                </a:solidFill>
              </a:rPr>
              <a:t>р.п</a:t>
            </a:r>
            <a:r>
              <a:rPr lang="ru-RU" altLang="ru-RU" sz="750" dirty="0" smtClean="0">
                <a:solidFill>
                  <a:srgbClr val="000000"/>
                </a:solidFill>
              </a:rPr>
              <a:t>. Мишкино</a:t>
            </a:r>
          </a:p>
        </p:txBody>
      </p:sp>
      <p:sp>
        <p:nvSpPr>
          <p:cNvPr id="110" name="Text Box 35"/>
          <p:cNvSpPr txBox="1">
            <a:spLocks noChangeArrowheads="1"/>
          </p:cNvSpPr>
          <p:nvPr/>
        </p:nvSpPr>
        <p:spPr bwMode="auto">
          <a:xfrm>
            <a:off x="5549900" y="5170488"/>
            <a:ext cx="889000" cy="306387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38 ПСЧ</a:t>
            </a:r>
          </a:p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с. Целинное</a:t>
            </a:r>
          </a:p>
        </p:txBody>
      </p:sp>
      <p:sp>
        <p:nvSpPr>
          <p:cNvPr id="2153" name="Text Box 35"/>
          <p:cNvSpPr txBox="1">
            <a:spLocks noChangeArrowheads="1"/>
          </p:cNvSpPr>
          <p:nvPr/>
        </p:nvSpPr>
        <p:spPr bwMode="auto">
          <a:xfrm>
            <a:off x="5557838" y="5481638"/>
            <a:ext cx="890587" cy="306387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800">
                <a:solidFill>
                  <a:srgbClr val="000000"/>
                </a:solidFill>
              </a:rPr>
              <a:t>42 ПСЧ</a:t>
            </a:r>
          </a:p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800">
                <a:solidFill>
                  <a:srgbClr val="000000"/>
                </a:solidFill>
              </a:rPr>
              <a:t>г. Шумиха</a:t>
            </a:r>
          </a:p>
        </p:txBody>
      </p:sp>
      <p:sp>
        <p:nvSpPr>
          <p:cNvPr id="2154" name="Text Box 35"/>
          <p:cNvSpPr txBox="1">
            <a:spLocks noChangeArrowheads="1"/>
          </p:cNvSpPr>
          <p:nvPr/>
        </p:nvSpPr>
        <p:spPr bwMode="auto">
          <a:xfrm>
            <a:off x="5557838" y="5792788"/>
            <a:ext cx="890587" cy="30480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800">
                <a:solidFill>
                  <a:srgbClr val="000000"/>
                </a:solidFill>
              </a:rPr>
              <a:t>43 ПСЧ</a:t>
            </a:r>
          </a:p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800">
                <a:solidFill>
                  <a:srgbClr val="000000"/>
                </a:solidFill>
              </a:rPr>
              <a:t>г. Щучье</a:t>
            </a:r>
          </a:p>
        </p:txBody>
      </p:sp>
      <p:sp>
        <p:nvSpPr>
          <p:cNvPr id="7" name="Text Box 35"/>
          <p:cNvSpPr txBox="1">
            <a:spLocks noChangeArrowheads="1"/>
          </p:cNvSpPr>
          <p:nvPr/>
        </p:nvSpPr>
        <p:spPr bwMode="auto">
          <a:xfrm>
            <a:off x="5557838" y="6110288"/>
            <a:ext cx="890587" cy="306387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800">
                <a:solidFill>
                  <a:srgbClr val="000000"/>
                </a:solidFill>
              </a:rPr>
              <a:t>44 ПСЧ</a:t>
            </a:r>
          </a:p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800">
                <a:solidFill>
                  <a:srgbClr val="000000"/>
                </a:solidFill>
              </a:rPr>
              <a:t>р.п. Юргамыш</a:t>
            </a:r>
          </a:p>
        </p:txBody>
      </p:sp>
      <p:sp>
        <p:nvSpPr>
          <p:cNvPr id="8" name="Text Box 35"/>
          <p:cNvSpPr txBox="1">
            <a:spLocks noChangeArrowheads="1"/>
          </p:cNvSpPr>
          <p:nvPr/>
        </p:nvSpPr>
        <p:spPr bwMode="auto">
          <a:xfrm>
            <a:off x="6470650" y="4495800"/>
            <a:ext cx="890588" cy="360363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800">
                <a:solidFill>
                  <a:srgbClr val="000000"/>
                </a:solidFill>
              </a:rPr>
              <a:t>4 ПСО ФПС ГПС</a:t>
            </a:r>
          </a:p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800">
                <a:solidFill>
                  <a:srgbClr val="000000"/>
                </a:solidFill>
              </a:rPr>
              <a:t>г. Макушино</a:t>
            </a:r>
          </a:p>
        </p:txBody>
      </p:sp>
      <p:sp>
        <p:nvSpPr>
          <p:cNvPr id="115" name="Text Box 35"/>
          <p:cNvSpPr txBox="1">
            <a:spLocks noChangeArrowheads="1"/>
          </p:cNvSpPr>
          <p:nvPr/>
        </p:nvSpPr>
        <p:spPr bwMode="auto">
          <a:xfrm>
            <a:off x="6469063" y="4864100"/>
            <a:ext cx="890587" cy="306388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29 ПСЧ</a:t>
            </a:r>
          </a:p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с. Лебяжье</a:t>
            </a:r>
          </a:p>
        </p:txBody>
      </p:sp>
      <p:sp>
        <p:nvSpPr>
          <p:cNvPr id="116" name="Text Box 35"/>
          <p:cNvSpPr txBox="1">
            <a:spLocks noChangeArrowheads="1"/>
          </p:cNvSpPr>
          <p:nvPr/>
        </p:nvSpPr>
        <p:spPr bwMode="auto">
          <a:xfrm>
            <a:off x="6469063" y="5176838"/>
            <a:ext cx="890587" cy="30480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30 ПСЧ</a:t>
            </a:r>
          </a:p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г. Макушино</a:t>
            </a:r>
          </a:p>
        </p:txBody>
      </p:sp>
      <p:sp>
        <p:nvSpPr>
          <p:cNvPr id="117" name="Text Box 35"/>
          <p:cNvSpPr txBox="1">
            <a:spLocks noChangeArrowheads="1"/>
          </p:cNvSpPr>
          <p:nvPr/>
        </p:nvSpPr>
        <p:spPr bwMode="auto">
          <a:xfrm>
            <a:off x="6469063" y="5486400"/>
            <a:ext cx="890587" cy="30480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34 ПСЧ</a:t>
            </a:r>
          </a:p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г. Петухово</a:t>
            </a:r>
          </a:p>
        </p:txBody>
      </p:sp>
      <p:sp>
        <p:nvSpPr>
          <p:cNvPr id="9" name="Text Box 35"/>
          <p:cNvSpPr txBox="1">
            <a:spLocks noChangeArrowheads="1"/>
          </p:cNvSpPr>
          <p:nvPr/>
        </p:nvSpPr>
        <p:spPr bwMode="auto">
          <a:xfrm>
            <a:off x="7408863" y="4498975"/>
            <a:ext cx="890587" cy="360363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800">
                <a:solidFill>
                  <a:srgbClr val="000000"/>
                </a:solidFill>
              </a:rPr>
              <a:t>6 ПСО ФПС ГПС</a:t>
            </a:r>
          </a:p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800">
                <a:solidFill>
                  <a:srgbClr val="000000"/>
                </a:solidFill>
              </a:rPr>
              <a:t>с. Кетово</a:t>
            </a:r>
          </a:p>
        </p:txBody>
      </p:sp>
      <p:sp>
        <p:nvSpPr>
          <p:cNvPr id="2161" name="Text Box 35"/>
          <p:cNvSpPr txBox="1">
            <a:spLocks noChangeArrowheads="1"/>
          </p:cNvSpPr>
          <p:nvPr/>
        </p:nvSpPr>
        <p:spPr bwMode="auto">
          <a:xfrm>
            <a:off x="8367713" y="4500563"/>
            <a:ext cx="890587" cy="360362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800">
                <a:solidFill>
                  <a:srgbClr val="000000"/>
                </a:solidFill>
              </a:rPr>
              <a:t>7 ПСО ФПС ГПС</a:t>
            </a:r>
          </a:p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800">
                <a:solidFill>
                  <a:srgbClr val="000000"/>
                </a:solidFill>
              </a:rPr>
              <a:t>г. Курган</a:t>
            </a:r>
          </a:p>
        </p:txBody>
      </p:sp>
      <p:sp>
        <p:nvSpPr>
          <p:cNvPr id="120" name="Text Box 35"/>
          <p:cNvSpPr txBox="1">
            <a:spLocks noChangeArrowheads="1"/>
          </p:cNvSpPr>
          <p:nvPr/>
        </p:nvSpPr>
        <p:spPr bwMode="auto">
          <a:xfrm>
            <a:off x="7407275" y="4856163"/>
            <a:ext cx="890588" cy="306387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21 ПСЧ</a:t>
            </a:r>
          </a:p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с. Белозерское</a:t>
            </a:r>
          </a:p>
        </p:txBody>
      </p:sp>
      <p:sp>
        <p:nvSpPr>
          <p:cNvPr id="121" name="Text Box 35"/>
          <p:cNvSpPr txBox="1">
            <a:spLocks noChangeArrowheads="1"/>
          </p:cNvSpPr>
          <p:nvPr/>
        </p:nvSpPr>
        <p:spPr bwMode="auto">
          <a:xfrm>
            <a:off x="7408863" y="5162550"/>
            <a:ext cx="890587" cy="30480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27 ПСЧ</a:t>
            </a:r>
          </a:p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с. Кетово</a:t>
            </a:r>
          </a:p>
        </p:txBody>
      </p:sp>
      <p:sp>
        <p:nvSpPr>
          <p:cNvPr id="2164" name="Text Box 35"/>
          <p:cNvSpPr txBox="1">
            <a:spLocks noChangeArrowheads="1"/>
          </p:cNvSpPr>
          <p:nvPr/>
        </p:nvSpPr>
        <p:spPr bwMode="auto">
          <a:xfrm>
            <a:off x="7408863" y="5481638"/>
            <a:ext cx="890587" cy="30480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800">
                <a:solidFill>
                  <a:srgbClr val="000000"/>
                </a:solidFill>
              </a:rPr>
              <a:t>28 ПСЧ</a:t>
            </a:r>
          </a:p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800">
                <a:solidFill>
                  <a:srgbClr val="000000"/>
                </a:solidFill>
              </a:rPr>
              <a:t>г. Куртамыш</a:t>
            </a:r>
          </a:p>
        </p:txBody>
      </p:sp>
      <p:sp>
        <p:nvSpPr>
          <p:cNvPr id="124" name="Text Box 35"/>
          <p:cNvSpPr txBox="1">
            <a:spLocks noChangeArrowheads="1"/>
          </p:cNvSpPr>
          <p:nvPr/>
        </p:nvSpPr>
        <p:spPr bwMode="auto">
          <a:xfrm>
            <a:off x="8367713" y="5784850"/>
            <a:ext cx="890587" cy="30480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12 ПСЧ</a:t>
            </a:r>
          </a:p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г. Курган</a:t>
            </a:r>
          </a:p>
        </p:txBody>
      </p:sp>
      <p:sp>
        <p:nvSpPr>
          <p:cNvPr id="125" name="Text Box 35"/>
          <p:cNvSpPr txBox="1">
            <a:spLocks noChangeArrowheads="1"/>
          </p:cNvSpPr>
          <p:nvPr/>
        </p:nvSpPr>
        <p:spPr bwMode="auto">
          <a:xfrm>
            <a:off x="8362950" y="4859338"/>
            <a:ext cx="890588" cy="306387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4 ПСЧ</a:t>
            </a:r>
          </a:p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г. Курган</a:t>
            </a:r>
          </a:p>
        </p:txBody>
      </p:sp>
      <p:sp>
        <p:nvSpPr>
          <p:cNvPr id="126" name="Text Box 35"/>
          <p:cNvSpPr txBox="1">
            <a:spLocks noChangeArrowheads="1"/>
          </p:cNvSpPr>
          <p:nvPr/>
        </p:nvSpPr>
        <p:spPr bwMode="auto">
          <a:xfrm>
            <a:off x="8367713" y="5172075"/>
            <a:ext cx="890587" cy="306388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6 ПСЧ</a:t>
            </a:r>
          </a:p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г. Курган</a:t>
            </a:r>
          </a:p>
        </p:txBody>
      </p:sp>
      <p:sp>
        <p:nvSpPr>
          <p:cNvPr id="128" name="Text Box 35"/>
          <p:cNvSpPr txBox="1">
            <a:spLocks noChangeArrowheads="1"/>
          </p:cNvSpPr>
          <p:nvPr/>
        </p:nvSpPr>
        <p:spPr bwMode="auto">
          <a:xfrm>
            <a:off x="8367713" y="5489575"/>
            <a:ext cx="890587" cy="30480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9 ПСЧ</a:t>
            </a:r>
          </a:p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г. Курган</a:t>
            </a:r>
          </a:p>
        </p:txBody>
      </p:sp>
      <p:sp>
        <p:nvSpPr>
          <p:cNvPr id="132" name="Text Box 35"/>
          <p:cNvSpPr txBox="1">
            <a:spLocks noChangeArrowheads="1"/>
          </p:cNvSpPr>
          <p:nvPr/>
        </p:nvSpPr>
        <p:spPr bwMode="auto">
          <a:xfrm>
            <a:off x="8367713" y="6096000"/>
            <a:ext cx="890587" cy="306388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16 ПСЧ</a:t>
            </a:r>
          </a:p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г. Курган</a:t>
            </a:r>
          </a:p>
        </p:txBody>
      </p:sp>
      <p:sp>
        <p:nvSpPr>
          <p:cNvPr id="137" name="Text Box 35"/>
          <p:cNvSpPr txBox="1">
            <a:spLocks noChangeArrowheads="1"/>
          </p:cNvSpPr>
          <p:nvPr/>
        </p:nvSpPr>
        <p:spPr bwMode="auto">
          <a:xfrm>
            <a:off x="8367713" y="6707188"/>
            <a:ext cx="890587" cy="306387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СПСЧ</a:t>
            </a:r>
          </a:p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г. Курган</a:t>
            </a:r>
          </a:p>
        </p:txBody>
      </p:sp>
      <p:sp>
        <p:nvSpPr>
          <p:cNvPr id="2171" name="Text Box 35"/>
          <p:cNvSpPr txBox="1">
            <a:spLocks noChangeArrowheads="1"/>
          </p:cNvSpPr>
          <p:nvPr/>
        </p:nvSpPr>
        <p:spPr bwMode="auto">
          <a:xfrm>
            <a:off x="5561013" y="6419850"/>
            <a:ext cx="890587" cy="30480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800">
                <a:solidFill>
                  <a:srgbClr val="000000"/>
                </a:solidFill>
              </a:rPr>
              <a:t>Учебный пункт</a:t>
            </a:r>
          </a:p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800">
                <a:solidFill>
                  <a:srgbClr val="000000"/>
                </a:solidFill>
              </a:rPr>
              <a:t>г. Щучье</a:t>
            </a:r>
          </a:p>
        </p:txBody>
      </p:sp>
      <p:sp>
        <p:nvSpPr>
          <p:cNvPr id="143" name="Text Box 35"/>
          <p:cNvSpPr txBox="1">
            <a:spLocks noChangeArrowheads="1"/>
          </p:cNvSpPr>
          <p:nvPr/>
        </p:nvSpPr>
        <p:spPr bwMode="auto">
          <a:xfrm>
            <a:off x="8367713" y="6402388"/>
            <a:ext cx="890587" cy="30480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17 ПСЧ</a:t>
            </a:r>
          </a:p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г. Курган</a:t>
            </a:r>
          </a:p>
        </p:txBody>
      </p:sp>
      <p:sp>
        <p:nvSpPr>
          <p:cNvPr id="152" name="Text Box 35"/>
          <p:cNvSpPr txBox="1">
            <a:spLocks noChangeArrowheads="1"/>
          </p:cNvSpPr>
          <p:nvPr/>
        </p:nvSpPr>
        <p:spPr bwMode="auto">
          <a:xfrm>
            <a:off x="8369300" y="7021513"/>
            <a:ext cx="890588" cy="43180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00" dirty="0" smtClean="0">
                <a:solidFill>
                  <a:srgbClr val="000000"/>
                </a:solidFill>
              </a:rPr>
              <a:t>Центр противопожарной пропаганды и ОС</a:t>
            </a:r>
          </a:p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00" dirty="0" smtClean="0">
                <a:solidFill>
                  <a:srgbClr val="000000"/>
                </a:solidFill>
              </a:rPr>
              <a:t>г. Курган</a:t>
            </a:r>
            <a:endParaRPr lang="ru-RU" altLang="ru-RU" sz="750" b="1" dirty="0">
              <a:solidFill>
                <a:srgbClr val="000000"/>
              </a:solidFill>
            </a:endParaRPr>
          </a:p>
        </p:txBody>
      </p:sp>
      <p:sp>
        <p:nvSpPr>
          <p:cNvPr id="2177" name="Rectangle 65"/>
          <p:cNvSpPr>
            <a:spLocks noChangeArrowheads="1"/>
          </p:cNvSpPr>
          <p:nvPr/>
        </p:nvSpPr>
        <p:spPr bwMode="auto">
          <a:xfrm>
            <a:off x="6372225" y="1371600"/>
            <a:ext cx="4230688" cy="176213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ru-RU" altLang="ru-RU" sz="1050" b="1" dirty="0" smtClean="0">
                <a:solidFill>
                  <a:srgbClr val="000000"/>
                </a:solidFill>
              </a:rPr>
              <a:t>О т д е л ы</a:t>
            </a:r>
          </a:p>
        </p:txBody>
      </p:sp>
      <p:sp>
        <p:nvSpPr>
          <p:cNvPr id="154" name="Прямоугольник 153"/>
          <p:cNvSpPr>
            <a:spLocks/>
          </p:cNvSpPr>
          <p:nvPr/>
        </p:nvSpPr>
        <p:spPr>
          <a:xfrm>
            <a:off x="6372225" y="2195513"/>
            <a:ext cx="1181100" cy="42227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eaLnBrk="1" hangingPunct="1">
              <a:defRPr/>
            </a:pPr>
            <a:endParaRPr lang="ru-RU" altLang="ru-RU" sz="600" dirty="0">
              <a:solidFill>
                <a:schemeClr val="tx1"/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ru-RU" altLang="ru-RU" sz="750" dirty="0">
                <a:solidFill>
                  <a:schemeClr val="tx1"/>
                </a:solidFill>
                <a:cs typeface="Times New Roman" pitchFamily="18" charset="0"/>
              </a:rPr>
              <a:t>Подбора, расстановки кадров и </a:t>
            </a:r>
            <a:r>
              <a:rPr lang="ru-RU" sz="75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профессионального обучения</a:t>
            </a:r>
            <a:endParaRPr lang="ru-RU" altLang="ru-RU" sz="750" dirty="0">
              <a:solidFill>
                <a:schemeClr val="tx1"/>
              </a:solidFill>
              <a:cs typeface="Times New Roman" pitchFamily="18" charset="0"/>
            </a:endParaRPr>
          </a:p>
          <a:p>
            <a:pPr eaLnBrk="1" hangingPunct="1">
              <a:defRPr/>
            </a:pPr>
            <a:endParaRPr lang="ru-RU" altLang="ru-RU" sz="6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56" name="Text Box 109"/>
          <p:cNvSpPr txBox="1">
            <a:spLocks noChangeArrowheads="1"/>
          </p:cNvSpPr>
          <p:nvPr/>
        </p:nvSpPr>
        <p:spPr bwMode="auto">
          <a:xfrm>
            <a:off x="6372225" y="3028950"/>
            <a:ext cx="1181100" cy="354013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70000"/>
              </a:lnSpc>
              <a:buClrTx/>
              <a:buFontTx/>
              <a:buNone/>
              <a:defRPr/>
            </a:pPr>
            <a:r>
              <a:rPr lang="en-US" altLang="ru-RU" sz="600" dirty="0" smtClean="0">
                <a:solidFill>
                  <a:srgbClr val="000000"/>
                </a:solidFill>
              </a:rPr>
              <a:t> </a:t>
            </a:r>
            <a:endParaRPr lang="ru-RU" altLang="ru-RU" sz="600" dirty="0" smtClean="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buClrTx/>
              <a:buFontTx/>
              <a:buNone/>
              <a:defRPr/>
            </a:pPr>
            <a:endParaRPr lang="ru-RU" altLang="ru-RU" sz="600" dirty="0" smtClean="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buClrTx/>
              <a:buFontTx/>
              <a:buNone/>
              <a:defRPr/>
            </a:pPr>
            <a:r>
              <a:rPr lang="en-US" altLang="ru-RU" sz="750" dirty="0" smtClean="0">
                <a:solidFill>
                  <a:srgbClr val="000000"/>
                </a:solidFill>
              </a:rPr>
              <a:t> </a:t>
            </a:r>
            <a:r>
              <a:rPr lang="ru-RU" altLang="ru-RU" sz="750" dirty="0" smtClean="0">
                <a:solidFill>
                  <a:srgbClr val="000000"/>
                </a:solidFill>
              </a:rPr>
              <a:t>ФПС ГПС по кадровой работе с личным составом</a:t>
            </a:r>
            <a:endParaRPr lang="ru-RU" altLang="ru-RU" sz="700" dirty="0" smtClean="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buClrTx/>
              <a:buFontTx/>
              <a:buNone/>
              <a:defRPr/>
            </a:pPr>
            <a:endParaRPr lang="ru-RU" altLang="ru-RU" sz="800" b="1" dirty="0" smtClean="0">
              <a:solidFill>
                <a:srgbClr val="000000"/>
              </a:solidFill>
            </a:endParaRPr>
          </a:p>
        </p:txBody>
      </p:sp>
      <p:sp>
        <p:nvSpPr>
          <p:cNvPr id="158" name="Text Box 9"/>
          <p:cNvSpPr txBox="1">
            <a:spLocks noChangeArrowheads="1"/>
          </p:cNvSpPr>
          <p:nvPr/>
        </p:nvSpPr>
        <p:spPr bwMode="auto">
          <a:xfrm>
            <a:off x="7596188" y="3316288"/>
            <a:ext cx="981075" cy="357187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По обеспечению связью</a:t>
            </a:r>
          </a:p>
        </p:txBody>
      </p:sp>
      <p:sp>
        <p:nvSpPr>
          <p:cNvPr id="159" name="Text Box 113"/>
          <p:cNvSpPr txBox="1">
            <a:spLocks noChangeArrowheads="1"/>
          </p:cNvSpPr>
          <p:nvPr/>
        </p:nvSpPr>
        <p:spPr bwMode="auto">
          <a:xfrm>
            <a:off x="1576388" y="3275013"/>
            <a:ext cx="1177925" cy="2667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70000"/>
              </a:lnSpc>
              <a:buClrTx/>
              <a:buFontTx/>
              <a:buNone/>
              <a:defRPr/>
            </a:pPr>
            <a:endParaRPr lang="ru-RU" altLang="ru-RU" sz="700" dirty="0" smtClean="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buClrTx/>
              <a:buFontTx/>
              <a:buNone/>
              <a:defRPr/>
            </a:pPr>
            <a:endParaRPr lang="ru-RU" altLang="ru-RU" sz="750" dirty="0" smtClean="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Отделение </a:t>
            </a:r>
          </a:p>
          <a:p>
            <a:pPr>
              <a:lnSpc>
                <a:spcPct val="7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прогнозирования ЧС</a:t>
            </a:r>
          </a:p>
          <a:p>
            <a:pPr>
              <a:lnSpc>
                <a:spcPct val="70000"/>
              </a:lnSpc>
              <a:buClrTx/>
              <a:buFontTx/>
              <a:buNone/>
              <a:defRPr/>
            </a:pPr>
            <a:endParaRPr lang="ru-RU" altLang="ru-RU" sz="800" b="1" dirty="0" smtClean="0">
              <a:solidFill>
                <a:srgbClr val="000000"/>
              </a:solidFill>
            </a:endParaRPr>
          </a:p>
        </p:txBody>
      </p:sp>
      <p:sp>
        <p:nvSpPr>
          <p:cNvPr id="161" name="Text Box 113"/>
          <p:cNvSpPr txBox="1">
            <a:spLocks noChangeArrowheads="1"/>
          </p:cNvSpPr>
          <p:nvPr/>
        </p:nvSpPr>
        <p:spPr bwMode="auto">
          <a:xfrm>
            <a:off x="1576388" y="3584575"/>
            <a:ext cx="1177925" cy="30162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70000"/>
              </a:lnSpc>
              <a:buClrTx/>
              <a:buFontTx/>
              <a:buNone/>
              <a:defRPr/>
            </a:pPr>
            <a:endParaRPr lang="ru-RU" altLang="ru-RU" sz="700" dirty="0" smtClean="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buClrTx/>
              <a:buFontTx/>
              <a:buNone/>
              <a:defRPr/>
            </a:pPr>
            <a:endParaRPr lang="ru-RU" altLang="ru-RU" sz="750" dirty="0" smtClean="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Группа</a:t>
            </a:r>
          </a:p>
          <a:p>
            <a:pPr>
              <a:lnSpc>
                <a:spcPct val="7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подготовки населения</a:t>
            </a:r>
          </a:p>
          <a:p>
            <a:pPr>
              <a:lnSpc>
                <a:spcPct val="80000"/>
              </a:lnSpc>
              <a:buClrTx/>
              <a:buFontTx/>
              <a:buNone/>
              <a:defRPr/>
            </a:pPr>
            <a:r>
              <a:rPr lang="ru-RU" altLang="ru-RU" sz="750" b="1" dirty="0" smtClean="0">
                <a:solidFill>
                  <a:srgbClr val="000000"/>
                </a:solidFill>
              </a:rPr>
              <a:t>-</a:t>
            </a:r>
          </a:p>
        </p:txBody>
      </p:sp>
      <p:sp>
        <p:nvSpPr>
          <p:cNvPr id="2180" name="Text Box 36"/>
          <p:cNvSpPr txBox="1">
            <a:spLocks noChangeArrowheads="1"/>
          </p:cNvSpPr>
          <p:nvPr/>
        </p:nvSpPr>
        <p:spPr bwMode="auto">
          <a:xfrm>
            <a:off x="4049713" y="3092450"/>
            <a:ext cx="1098550" cy="32702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7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700">
                <a:solidFill>
                  <a:srgbClr val="000000"/>
                </a:solidFill>
              </a:rPr>
              <a:t>Отделение медико-психологического обеспечения</a:t>
            </a:r>
          </a:p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700" b="1">
              <a:solidFill>
                <a:srgbClr val="000000"/>
              </a:solidFill>
            </a:endParaRPr>
          </a:p>
        </p:txBody>
      </p:sp>
      <p:sp>
        <p:nvSpPr>
          <p:cNvPr id="163" name="Text Box 87"/>
          <p:cNvSpPr txBox="1">
            <a:spLocks noChangeArrowheads="1"/>
          </p:cNvSpPr>
          <p:nvPr/>
        </p:nvSpPr>
        <p:spPr bwMode="auto">
          <a:xfrm>
            <a:off x="4049713" y="3800475"/>
            <a:ext cx="1098550" cy="411163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6000" tIns="0" rIns="3600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pPr>
              <a:lnSpc>
                <a:spcPct val="70000"/>
              </a:lnSpc>
              <a:buClrTx/>
              <a:buFontTx/>
              <a:buNone/>
              <a:defRPr/>
            </a:pPr>
            <a:r>
              <a:rPr lang="ru-RU" altLang="ru-RU" sz="650" dirty="0" smtClean="0">
                <a:solidFill>
                  <a:srgbClr val="000000"/>
                </a:solidFill>
              </a:rPr>
              <a:t>Отделение эксплуатационной службы и административно-хозяйственного обеспечения</a:t>
            </a:r>
          </a:p>
          <a:p>
            <a:pPr>
              <a:lnSpc>
                <a:spcPct val="80000"/>
              </a:lnSpc>
              <a:buClrTx/>
              <a:buFontTx/>
              <a:buNone/>
              <a:defRPr/>
            </a:pPr>
            <a:endParaRPr lang="ru-RU" altLang="ru-RU" sz="650" b="1" dirty="0" smtClean="0">
              <a:solidFill>
                <a:srgbClr val="000000"/>
              </a:solidFill>
            </a:endParaRPr>
          </a:p>
        </p:txBody>
      </p:sp>
      <p:sp>
        <p:nvSpPr>
          <p:cNvPr id="164" name="Text Box 87"/>
          <p:cNvSpPr txBox="1">
            <a:spLocks noChangeArrowheads="1"/>
          </p:cNvSpPr>
          <p:nvPr/>
        </p:nvSpPr>
        <p:spPr bwMode="auto">
          <a:xfrm>
            <a:off x="4049713" y="4233863"/>
            <a:ext cx="1098550" cy="2159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6000" tIns="0" rIns="3600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pPr>
              <a:lnSpc>
                <a:spcPct val="70000"/>
              </a:lnSpc>
              <a:buClrTx/>
              <a:buFontTx/>
              <a:buNone/>
              <a:defRPr/>
            </a:pPr>
            <a:r>
              <a:rPr lang="ru-RU" altLang="ru-RU" sz="650" dirty="0" smtClean="0">
                <a:solidFill>
                  <a:srgbClr val="000000"/>
                </a:solidFill>
              </a:rPr>
              <a:t>Отделение хранения имущества и техники</a:t>
            </a:r>
          </a:p>
        </p:txBody>
      </p:sp>
      <p:sp>
        <p:nvSpPr>
          <p:cNvPr id="2183" name="Text Box 62"/>
          <p:cNvSpPr txBox="1">
            <a:spLocks noChangeArrowheads="1"/>
          </p:cNvSpPr>
          <p:nvPr/>
        </p:nvSpPr>
        <p:spPr bwMode="auto">
          <a:xfrm>
            <a:off x="8639175" y="2195513"/>
            <a:ext cx="1098550" cy="341312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ts val="6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700">
                <a:solidFill>
                  <a:srgbClr val="000000"/>
                </a:solidFill>
              </a:rPr>
              <a:t>Отделение по охране зданий и территорий</a:t>
            </a:r>
          </a:p>
        </p:txBody>
      </p:sp>
      <p:sp>
        <p:nvSpPr>
          <p:cNvPr id="166" name="Text Box 109"/>
          <p:cNvSpPr txBox="1">
            <a:spLocks noChangeArrowheads="1"/>
          </p:cNvSpPr>
          <p:nvPr/>
        </p:nvSpPr>
        <p:spPr bwMode="auto">
          <a:xfrm>
            <a:off x="8631238" y="2832100"/>
            <a:ext cx="1106487" cy="300038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ct val="70000"/>
              </a:lnSpc>
              <a:buClrTx/>
              <a:buFontTx/>
              <a:buNone/>
              <a:defRPr/>
            </a:pPr>
            <a:r>
              <a:rPr lang="en-US" altLang="ru-RU" sz="600" dirty="0" smtClean="0">
                <a:solidFill>
                  <a:srgbClr val="000000"/>
                </a:solidFill>
              </a:rPr>
              <a:t> </a:t>
            </a:r>
            <a:endParaRPr lang="ru-RU" altLang="ru-RU" sz="600" dirty="0" smtClean="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buClrTx/>
              <a:buFontTx/>
              <a:buNone/>
              <a:defRPr/>
            </a:pPr>
            <a:endParaRPr lang="ru-RU" altLang="ru-RU" sz="600" dirty="0" smtClean="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buClrTx/>
              <a:buFontTx/>
              <a:buNone/>
              <a:defRPr/>
            </a:pPr>
            <a:r>
              <a:rPr lang="en-US" altLang="ru-RU" sz="750" dirty="0" smtClean="0">
                <a:solidFill>
                  <a:srgbClr val="000000"/>
                </a:solidFill>
              </a:rPr>
              <a:t> </a:t>
            </a:r>
            <a:r>
              <a:rPr lang="ru-RU" altLang="ru-RU" sz="700" dirty="0" smtClean="0">
                <a:solidFill>
                  <a:srgbClr val="000000"/>
                </a:solidFill>
              </a:rPr>
              <a:t>Отделение ФПС ГПС по документообороту и делопроизводству</a:t>
            </a:r>
            <a:endParaRPr lang="ru-RU" altLang="ru-RU" sz="750" dirty="0" smtClean="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buClrTx/>
              <a:buFontTx/>
              <a:buNone/>
              <a:defRPr/>
            </a:pPr>
            <a:endParaRPr lang="ru-RU" altLang="ru-RU" sz="800" b="1" dirty="0" smtClean="0">
              <a:solidFill>
                <a:srgbClr val="000000"/>
              </a:solidFill>
            </a:endParaRPr>
          </a:p>
        </p:txBody>
      </p:sp>
      <p:sp>
        <p:nvSpPr>
          <p:cNvPr id="2185" name="Rectangle 65"/>
          <p:cNvSpPr>
            <a:spLocks noChangeArrowheads="1"/>
          </p:cNvSpPr>
          <p:nvPr/>
        </p:nvSpPr>
        <p:spPr bwMode="auto">
          <a:xfrm>
            <a:off x="8678863" y="3294063"/>
            <a:ext cx="1924050" cy="12541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900" b="1">
                <a:solidFill>
                  <a:srgbClr val="000000"/>
                </a:solidFill>
              </a:rPr>
              <a:t>О т д е л е н и я,  г р у п п ы</a:t>
            </a:r>
          </a:p>
        </p:txBody>
      </p:sp>
      <p:sp>
        <p:nvSpPr>
          <p:cNvPr id="2186" name="Text Box 109"/>
          <p:cNvSpPr txBox="1">
            <a:spLocks noChangeArrowheads="1"/>
          </p:cNvSpPr>
          <p:nvPr/>
        </p:nvSpPr>
        <p:spPr bwMode="auto">
          <a:xfrm>
            <a:off x="8658225" y="3492500"/>
            <a:ext cx="1106488" cy="254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7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600">
                <a:solidFill>
                  <a:srgbClr val="000000"/>
                </a:solidFill>
              </a:rPr>
              <a:t> </a:t>
            </a:r>
            <a:endParaRPr lang="ru-RU" altLang="ru-RU" sz="60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60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700">
                <a:solidFill>
                  <a:srgbClr val="000000"/>
                </a:solidFill>
              </a:rPr>
              <a:t> </a:t>
            </a:r>
            <a:r>
              <a:rPr lang="ru-RU" altLang="ru-RU" sz="700">
                <a:solidFill>
                  <a:srgbClr val="000000"/>
                </a:solidFill>
              </a:rPr>
              <a:t>Отделение по работе с обращениями граждан</a:t>
            </a:r>
          </a:p>
          <a:p>
            <a:pPr>
              <a:lnSpc>
                <a:spcPct val="7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800" b="1">
              <a:solidFill>
                <a:srgbClr val="000000"/>
              </a:solidFill>
            </a:endParaRPr>
          </a:p>
        </p:txBody>
      </p:sp>
      <p:sp>
        <p:nvSpPr>
          <p:cNvPr id="2187" name="Text Box 109"/>
          <p:cNvSpPr txBox="1">
            <a:spLocks noChangeArrowheads="1"/>
          </p:cNvSpPr>
          <p:nvPr/>
        </p:nvSpPr>
        <p:spPr bwMode="auto">
          <a:xfrm>
            <a:off x="9810750" y="3492500"/>
            <a:ext cx="773113" cy="254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7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600">
                <a:solidFill>
                  <a:srgbClr val="000000"/>
                </a:solidFill>
              </a:rPr>
              <a:t> </a:t>
            </a:r>
            <a:endParaRPr lang="ru-RU" altLang="ru-RU" sz="60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60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700">
                <a:solidFill>
                  <a:srgbClr val="000000"/>
                </a:solidFill>
              </a:rPr>
              <a:t> </a:t>
            </a:r>
            <a:r>
              <a:rPr lang="ru-RU" altLang="ru-RU" sz="700">
                <a:solidFill>
                  <a:srgbClr val="000000"/>
                </a:solidFill>
              </a:rPr>
              <a:t>Отделение охраны труда</a:t>
            </a:r>
          </a:p>
          <a:p>
            <a:pPr>
              <a:lnSpc>
                <a:spcPct val="7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800" b="1">
              <a:solidFill>
                <a:srgbClr val="000000"/>
              </a:solidFill>
            </a:endParaRPr>
          </a:p>
        </p:txBody>
      </p:sp>
      <p:sp>
        <p:nvSpPr>
          <p:cNvPr id="2188" name="Text Box 109"/>
          <p:cNvSpPr txBox="1">
            <a:spLocks noChangeArrowheads="1"/>
          </p:cNvSpPr>
          <p:nvPr/>
        </p:nvSpPr>
        <p:spPr bwMode="auto">
          <a:xfrm>
            <a:off x="8991600" y="3779838"/>
            <a:ext cx="1106488" cy="254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7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 sz="60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700">
                <a:solidFill>
                  <a:srgbClr val="000000"/>
                </a:solidFill>
              </a:rPr>
              <a:t> </a:t>
            </a:r>
            <a:r>
              <a:rPr lang="ru-RU" altLang="ru-RU" sz="700">
                <a:solidFill>
                  <a:srgbClr val="000000"/>
                </a:solidFill>
              </a:rPr>
              <a:t>Группа организации и контроля применения БАС</a:t>
            </a:r>
          </a:p>
        </p:txBody>
      </p:sp>
      <p:sp>
        <p:nvSpPr>
          <p:cNvPr id="2189" name="Text Box 9"/>
          <p:cNvSpPr txBox="1">
            <a:spLocks noChangeArrowheads="1"/>
          </p:cNvSpPr>
          <p:nvPr/>
        </p:nvSpPr>
        <p:spPr bwMode="auto">
          <a:xfrm>
            <a:off x="33338" y="6181725"/>
            <a:ext cx="847725" cy="338138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700">
                <a:solidFill>
                  <a:srgbClr val="000000"/>
                </a:solidFill>
              </a:rPr>
              <a:t>Автоматизации процессов управления</a:t>
            </a:r>
          </a:p>
        </p:txBody>
      </p:sp>
      <p:sp>
        <p:nvSpPr>
          <p:cNvPr id="2190" name="Text Box 9"/>
          <p:cNvSpPr txBox="1">
            <a:spLocks noChangeArrowheads="1"/>
          </p:cNvSpPr>
          <p:nvPr/>
        </p:nvSpPr>
        <p:spPr bwMode="auto">
          <a:xfrm>
            <a:off x="947738" y="5743575"/>
            <a:ext cx="815975" cy="339725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700">
                <a:solidFill>
                  <a:srgbClr val="000000"/>
                </a:solidFill>
              </a:rPr>
              <a:t>Безопасности людей на водных объектах</a:t>
            </a:r>
          </a:p>
        </p:txBody>
      </p:sp>
      <p:sp>
        <p:nvSpPr>
          <p:cNvPr id="2191" name="Text Box 9"/>
          <p:cNvSpPr txBox="1">
            <a:spLocks noChangeArrowheads="1"/>
          </p:cNvSpPr>
          <p:nvPr/>
        </p:nvSpPr>
        <p:spPr bwMode="auto">
          <a:xfrm>
            <a:off x="947738" y="6083300"/>
            <a:ext cx="815975" cy="269875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700">
                <a:solidFill>
                  <a:srgbClr val="000000"/>
                </a:solidFill>
              </a:rPr>
              <a:t>Организационно-плановое</a:t>
            </a:r>
          </a:p>
        </p:txBody>
      </p:sp>
      <p:sp>
        <p:nvSpPr>
          <p:cNvPr id="2192" name="Text Box 9"/>
          <p:cNvSpPr txBox="1">
            <a:spLocks noChangeArrowheads="1"/>
          </p:cNvSpPr>
          <p:nvPr/>
        </p:nvSpPr>
        <p:spPr bwMode="auto">
          <a:xfrm>
            <a:off x="946150" y="6348413"/>
            <a:ext cx="815975" cy="268287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700">
                <a:solidFill>
                  <a:srgbClr val="000000"/>
                </a:solidFill>
              </a:rPr>
              <a:t>Группа патрульной службы</a:t>
            </a:r>
          </a:p>
        </p:txBody>
      </p:sp>
      <p:sp>
        <p:nvSpPr>
          <p:cNvPr id="2193" name="Text Box 9"/>
          <p:cNvSpPr txBox="1">
            <a:spLocks noChangeArrowheads="1"/>
          </p:cNvSpPr>
          <p:nvPr/>
        </p:nvSpPr>
        <p:spPr bwMode="auto">
          <a:xfrm>
            <a:off x="946150" y="6607175"/>
            <a:ext cx="815975" cy="268288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700">
                <a:solidFill>
                  <a:srgbClr val="000000"/>
                </a:solidFill>
              </a:rPr>
              <a:t>Дежурная смена</a:t>
            </a:r>
          </a:p>
        </p:txBody>
      </p:sp>
      <p:sp>
        <p:nvSpPr>
          <p:cNvPr id="165" name="Text Box 64"/>
          <p:cNvSpPr txBox="1">
            <a:spLocks noChangeArrowheads="1"/>
          </p:cNvSpPr>
          <p:nvPr/>
        </p:nvSpPr>
        <p:spPr bwMode="auto">
          <a:xfrm>
            <a:off x="1804988" y="4572000"/>
            <a:ext cx="831850" cy="334963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ts val="7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Ремонтно-технический центр</a:t>
            </a:r>
          </a:p>
        </p:txBody>
      </p:sp>
      <p:sp>
        <p:nvSpPr>
          <p:cNvPr id="2195" name="Text Box 9"/>
          <p:cNvSpPr txBox="1">
            <a:spLocks noChangeArrowheads="1"/>
          </p:cNvSpPr>
          <p:nvPr/>
        </p:nvSpPr>
        <p:spPr bwMode="auto">
          <a:xfrm>
            <a:off x="1817688" y="5053013"/>
            <a:ext cx="815975" cy="352425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700">
                <a:solidFill>
                  <a:srgbClr val="000000"/>
                </a:solidFill>
              </a:rPr>
              <a:t>Ремонтно-вспомогательное</a:t>
            </a:r>
          </a:p>
        </p:txBody>
      </p:sp>
      <p:sp>
        <p:nvSpPr>
          <p:cNvPr id="2196" name="Text Box 9"/>
          <p:cNvSpPr txBox="1">
            <a:spLocks noChangeArrowheads="1"/>
          </p:cNvSpPr>
          <p:nvPr/>
        </p:nvSpPr>
        <p:spPr bwMode="auto">
          <a:xfrm>
            <a:off x="1817688" y="5405438"/>
            <a:ext cx="815975" cy="382587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8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700">
                <a:solidFill>
                  <a:srgbClr val="000000"/>
                </a:solidFill>
              </a:rPr>
              <a:t>Материально-технического обеспечения</a:t>
            </a:r>
          </a:p>
        </p:txBody>
      </p:sp>
      <p:sp>
        <p:nvSpPr>
          <p:cNvPr id="170" name="Text Box 64"/>
          <p:cNvSpPr txBox="1">
            <a:spLocks noChangeArrowheads="1"/>
          </p:cNvSpPr>
          <p:nvPr/>
        </p:nvSpPr>
        <p:spPr bwMode="auto">
          <a:xfrm>
            <a:off x="2714625" y="4572000"/>
            <a:ext cx="831850" cy="334963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ts val="8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Служба пожаротушения</a:t>
            </a:r>
          </a:p>
        </p:txBody>
      </p:sp>
      <p:sp>
        <p:nvSpPr>
          <p:cNvPr id="175" name="Text Box 64"/>
          <p:cNvSpPr txBox="1">
            <a:spLocks noChangeArrowheads="1"/>
          </p:cNvSpPr>
          <p:nvPr/>
        </p:nvSpPr>
        <p:spPr bwMode="auto">
          <a:xfrm>
            <a:off x="2714625" y="4884738"/>
            <a:ext cx="831850" cy="334962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6" charset="0"/>
                <a:ea typeface="SimSun" charset="-122"/>
              </a:defRPr>
            </a:lvl9pPr>
          </a:lstStyle>
          <a:p>
            <a:pPr>
              <a:lnSpc>
                <a:spcPts val="8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ЦППС</a:t>
            </a:r>
          </a:p>
        </p:txBody>
      </p:sp>
      <p:sp>
        <p:nvSpPr>
          <p:cNvPr id="168" name="Rectangle 46"/>
          <p:cNvSpPr>
            <a:spLocks noChangeArrowheads="1"/>
          </p:cNvSpPr>
          <p:nvPr/>
        </p:nvSpPr>
        <p:spPr bwMode="auto">
          <a:xfrm>
            <a:off x="1931988" y="4906963"/>
            <a:ext cx="655637" cy="11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Отделения</a:t>
            </a:r>
          </a:p>
        </p:txBody>
      </p:sp>
      <p:sp>
        <p:nvSpPr>
          <p:cNvPr id="169" name="Rectangle 46"/>
          <p:cNvSpPr>
            <a:spLocks noChangeArrowheads="1"/>
          </p:cNvSpPr>
          <p:nvPr/>
        </p:nvSpPr>
        <p:spPr bwMode="auto">
          <a:xfrm>
            <a:off x="1036638" y="4875213"/>
            <a:ext cx="654050" cy="11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Отделения</a:t>
            </a:r>
          </a:p>
        </p:txBody>
      </p:sp>
      <p:sp>
        <p:nvSpPr>
          <p:cNvPr id="176" name="Rectangle 46"/>
          <p:cNvSpPr>
            <a:spLocks noChangeArrowheads="1"/>
          </p:cNvSpPr>
          <p:nvPr/>
        </p:nvSpPr>
        <p:spPr bwMode="auto">
          <a:xfrm>
            <a:off x="211138" y="4856163"/>
            <a:ext cx="655637" cy="11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algn="ctr" defTabSz="449263"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ru-RU" altLang="ru-RU" sz="750" dirty="0" smtClean="0">
                <a:solidFill>
                  <a:srgbClr val="000000"/>
                </a:solidFill>
              </a:rPr>
              <a:t>Отделы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Times New Roman"/>
        <a:ea typeface="SimSun"/>
        <a:cs typeface=""/>
      </a:majorFont>
      <a:minorFont>
        <a:latin typeface="Times New Roman"/>
        <a:ea typeface="SimSun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6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ru-RU" sz="1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6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ru-RU" sz="1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SimSun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12969</TotalTime>
  <Words>673</Words>
  <Application>Microsoft Office PowerPoint</Application>
  <PresentationFormat>Произвольный</PresentationFormat>
  <Paragraphs>224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Times New Roman</vt:lpstr>
      <vt:lpstr>SimSun</vt:lpstr>
      <vt:lpstr>Arial</vt:lpstr>
      <vt:lpstr>Calibri</vt:lpstr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Останин Никита Сергеевич</dc:creator>
  <cp:lastModifiedBy>pres01</cp:lastModifiedBy>
  <cp:revision>666</cp:revision>
  <cp:lastPrinted>2022-01-10T09:47:38Z</cp:lastPrinted>
  <dcterms:created xsi:type="dcterms:W3CDTF">2002-06-20T05:55:45Z</dcterms:created>
  <dcterms:modified xsi:type="dcterms:W3CDTF">2022-10-18T04:04:10Z</dcterms:modified>
</cp:coreProperties>
</file>